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A&#34920;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9470" y="1109134"/>
            <a:ext cx="8652933" cy="2345266"/>
          </a:xfrm>
        </p:spPr>
        <p:txBody>
          <a:bodyPr/>
          <a:lstStyle/>
          <a:p>
            <a:r>
              <a:rPr lang="zh-TW" altLang="en-US" b="1" dirty="0" smtClean="0"/>
              <a:t>校園小額修繕業務宣導</a:t>
            </a:r>
            <a:endParaRPr lang="zh-TW" altLang="en-US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5467" y="4508033"/>
            <a:ext cx="7766936" cy="1096899"/>
          </a:xfrm>
        </p:spPr>
        <p:txBody>
          <a:bodyPr/>
          <a:lstStyle/>
          <a:p>
            <a:pPr algn="ctr"/>
            <a:r>
              <a:rPr lang="zh-TW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單位：總務</a:t>
            </a:r>
            <a:r>
              <a:rPr lang="zh-TW" altLang="en-US" b="1" dirty="0">
                <a:solidFill>
                  <a:schemeClr val="tx1"/>
                </a:solidFill>
                <a:latin typeface="+mj-ea"/>
                <a:ea typeface="+mj-ea"/>
              </a:rPr>
              <a:t>處</a:t>
            </a:r>
            <a:r>
              <a:rPr lang="zh-TW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營繕組</a:t>
            </a:r>
            <a:endParaRPr lang="en-US" altLang="zh-TW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/>
            <a:endParaRPr lang="zh-TW" altLang="en-US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56636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基本宣導</a:t>
            </a:r>
            <a:endParaRPr lang="zh-TW" altLang="en-US" dirty="0"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614489"/>
            <a:ext cx="8596668" cy="4786311"/>
          </a:xfrm>
        </p:spPr>
        <p:txBody>
          <a:bodyPr>
            <a:normAutofit/>
          </a:bodyPr>
          <a:lstStyle/>
          <a:p>
            <a:endParaRPr lang="zh-TW" altLang="en-US" dirty="0"/>
          </a:p>
          <a:p>
            <a:r>
              <a:rPr lang="zh-TW" altLang="en-US" dirty="0" smtClean="0"/>
              <a:t>本校</a:t>
            </a:r>
            <a:r>
              <a:rPr lang="zh-TW" altLang="en-US" dirty="0"/>
              <a:t>各項設施之</a:t>
            </a:r>
            <a:r>
              <a:rPr lang="zh-TW" altLang="en-US" dirty="0">
                <a:solidFill>
                  <a:srgbClr val="C00000"/>
                </a:solidFill>
              </a:rPr>
              <a:t>使用</a:t>
            </a:r>
            <a:r>
              <a:rPr lang="zh-TW" altLang="en-US" dirty="0">
                <a:solidFill>
                  <a:schemeClr val="tx1"/>
                </a:solidFill>
              </a:rPr>
              <a:t>或</a:t>
            </a:r>
            <a:r>
              <a:rPr lang="zh-TW" altLang="en-US" dirty="0">
                <a:solidFill>
                  <a:srgbClr val="C00000"/>
                </a:solidFill>
              </a:rPr>
              <a:t>管理單位應自行負責管理及</a:t>
            </a:r>
            <a:r>
              <a:rPr lang="zh-TW" altLang="en-US" dirty="0" smtClean="0">
                <a:solidFill>
                  <a:srgbClr val="C00000"/>
                </a:solidFill>
              </a:rPr>
              <a:t>維護</a:t>
            </a:r>
            <a:r>
              <a:rPr lang="zh-TW" altLang="en-US" dirty="0" smtClean="0">
                <a:solidFill>
                  <a:schemeClr val="tx1"/>
                </a:solidFill>
              </a:rPr>
              <a:t>。</a:t>
            </a:r>
            <a:endParaRPr lang="en-US" altLang="zh-TW" dirty="0" smtClean="0">
              <a:solidFill>
                <a:schemeClr val="tx1"/>
              </a:solidFill>
            </a:endParaRPr>
          </a:p>
          <a:p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當有須修繕之事項，先判斷是否為水電</a:t>
            </a:r>
            <a:r>
              <a:rPr lang="en-US" altLang="zh-TW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如燈泡、水龍頭等</a:t>
            </a:r>
            <a:r>
              <a:rPr lang="en-US" altLang="zh-TW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)</a:t>
            </a:r>
            <a:r>
              <a:rPr lang="zh-TW" altLang="en-US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或木工</a:t>
            </a:r>
            <a:r>
              <a:rPr lang="en-US" altLang="zh-TW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如門扇、木製品等</a:t>
            </a:r>
            <a:r>
              <a:rPr lang="en-US" altLang="zh-TW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)</a:t>
            </a:r>
            <a:r>
              <a:rPr lang="zh-TW" altLang="en-US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之類別，若非上述之類別，</a:t>
            </a:r>
            <a:r>
              <a:rPr lang="zh-TW" altLang="en-US" dirty="0" smtClean="0">
                <a:solidFill>
                  <a:srgbClr val="C0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十萬元以下之修繕須請各單位自行尋找廠商進行維修估價</a:t>
            </a:r>
            <a:r>
              <a:rPr lang="zh-TW" altLang="en-US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altLang="zh-TW" dirty="0" smtClean="0">
              <a:solidFill>
                <a:schemeClr val="tx1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en-US" altLang="zh-TW" dirty="0" smtClean="0">
              <a:solidFill>
                <a:schemeClr val="tx1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經判斷為水電及木工之修繕，可填寫</a:t>
            </a:r>
            <a:r>
              <a:rPr lang="zh-TW" altLang="en-US" dirty="0" smtClean="0">
                <a:solidFill>
                  <a:schemeClr val="accent5">
                    <a:alpha val="0"/>
                  </a:schemeClr>
                </a:solidFill>
                <a:latin typeface="新細明體" panose="02020500000000000000" pitchFamily="18" charset="-120"/>
                <a:ea typeface="新細明體" panose="02020500000000000000" pitchFamily="18" charset="-120"/>
                <a:hlinkClick r:id="rId2" action="ppaction://hlinksldjump"/>
              </a:rPr>
              <a:t>教學及行政單位修繕申請</a:t>
            </a:r>
            <a:r>
              <a:rPr lang="zh-TW" altLang="en-US" dirty="0">
                <a:solidFill>
                  <a:schemeClr val="accent5">
                    <a:alpha val="0"/>
                  </a:schemeClr>
                </a:solidFill>
                <a:latin typeface="新細明體" panose="02020500000000000000" pitchFamily="18" charset="-120"/>
                <a:ea typeface="新細明體" panose="02020500000000000000" pitchFamily="18" charset="-120"/>
                <a:hlinkClick r:id="rId2" action="ppaction://hlinksldjump"/>
              </a:rPr>
              <a:t>單</a:t>
            </a:r>
            <a:r>
              <a:rPr lang="zh-TW" altLang="en-US" dirty="0" smtClean="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或填報</a:t>
            </a:r>
            <a:r>
              <a:rPr lang="zh-TW" altLang="en-US" dirty="0" smtClean="0">
                <a:solidFill>
                  <a:schemeClr val="accent5"/>
                </a:solidFill>
                <a:latin typeface="細明體" panose="02020509000000000000" pitchFamily="49" charset="-120"/>
                <a:ea typeface="細明體" panose="02020509000000000000" pitchFamily="49" charset="-120"/>
                <a:hlinkClick r:id="rId3" action="ppaction://hlinksldjump"/>
              </a:rPr>
              <a:t>校園線上修繕系統</a:t>
            </a:r>
            <a:r>
              <a:rPr lang="zh-TW" altLang="en-US" dirty="0" smtClean="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由營繕組處理。</a:t>
            </a:r>
            <a:endParaRPr lang="en-US" altLang="zh-TW" dirty="0" smtClean="0">
              <a:solidFill>
                <a:schemeClr val="tx1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endParaRPr lang="en-US" altLang="zh-TW" dirty="0" smtClean="0">
              <a:solidFill>
                <a:schemeClr val="tx1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r>
              <a:rPr lang="zh-TW" altLang="en-US" dirty="0" smtClean="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建議填報校園線上修繕系統較為快速，亦能盡速處理。</a:t>
            </a:r>
            <a:endParaRPr lang="en-US" altLang="zh-TW" dirty="0" smtClean="0">
              <a:solidFill>
                <a:schemeClr val="tx1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pPr marL="0" indent="0">
              <a:buNone/>
            </a:pPr>
            <a:endParaRPr lang="en-US" altLang="zh-TW" dirty="0" smtClean="0">
              <a:solidFill>
                <a:schemeClr val="tx1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endParaRPr lang="en-US" altLang="zh-TW" dirty="0" smtClean="0">
              <a:solidFill>
                <a:schemeClr val="tx1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endParaRPr lang="en-US" altLang="zh-TW" dirty="0" smtClean="0">
              <a:solidFill>
                <a:schemeClr val="tx1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en-US" altLang="zh-TW" dirty="0" smtClean="0">
              <a:solidFill>
                <a:schemeClr val="tx1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en-US" altLang="zh-TW" dirty="0" smtClean="0">
              <a:solidFill>
                <a:schemeClr val="tx1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en-US" altLang="zh-TW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74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699" y="0"/>
            <a:ext cx="6455087" cy="6594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84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712" y="311150"/>
            <a:ext cx="10058400" cy="640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54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修繕案件通報責任區域劃分宣導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270000"/>
            <a:ext cx="9025466" cy="5321299"/>
          </a:xfrm>
        </p:spPr>
        <p:txBody>
          <a:bodyPr>
            <a:normAutofit lnSpcReduction="10000"/>
          </a:bodyPr>
          <a:lstStyle/>
          <a:p>
            <a:endParaRPr lang="zh-TW" altLang="en-US" dirty="0"/>
          </a:p>
          <a:p>
            <a:r>
              <a:rPr lang="zh-TW" altLang="en-US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建築物</a:t>
            </a:r>
            <a:r>
              <a:rPr lang="zh-TW" altLang="en-US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部分：建築物內部有任何設施毀損時，</a:t>
            </a:r>
            <a:r>
              <a:rPr lang="zh-TW" altLang="en-US" dirty="0">
                <a:solidFill>
                  <a:srgbClr val="C0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由進駐單位提維修申請及</a:t>
            </a:r>
            <a:r>
              <a:rPr lang="zh-TW" altLang="en-US" dirty="0" smtClean="0">
                <a:solidFill>
                  <a:srgbClr val="C0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驗收</a:t>
            </a:r>
            <a:r>
              <a:rPr lang="zh-TW" altLang="en-US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altLang="zh-TW" dirty="0" smtClean="0">
              <a:solidFill>
                <a:schemeClr val="tx1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en-US" altLang="zh-TW" dirty="0" smtClean="0">
              <a:solidFill>
                <a:schemeClr val="tx1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dirty="0" smtClean="0">
                <a:solidFill>
                  <a:srgbClr val="C0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建築物</a:t>
            </a:r>
            <a:r>
              <a:rPr lang="zh-TW" altLang="en-US" dirty="0">
                <a:solidFill>
                  <a:srgbClr val="C0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外部</a:t>
            </a:r>
            <a:r>
              <a:rPr lang="en-US" altLang="zh-TW" dirty="0" smtClean="0">
                <a:solidFill>
                  <a:srgbClr val="C0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20</a:t>
            </a:r>
            <a:r>
              <a:rPr lang="zh-TW" altLang="en-US" dirty="0">
                <a:solidFill>
                  <a:srgbClr val="C0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公</a:t>
            </a:r>
            <a:r>
              <a:rPr lang="zh-TW" altLang="en-US" dirty="0" smtClean="0">
                <a:solidFill>
                  <a:srgbClr val="C0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尺範圍</a:t>
            </a:r>
            <a:r>
              <a:rPr lang="zh-TW" altLang="en-US" dirty="0">
                <a:solidFill>
                  <a:srgbClr val="C0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內及附屬設施</a:t>
            </a:r>
            <a:r>
              <a:rPr lang="zh-TW" altLang="en-US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，有任何設施毀損時，得由進駐單位提維修申請及總務處各組輪流驗收。 </a:t>
            </a:r>
            <a:endParaRPr lang="en-US" altLang="zh-TW" dirty="0" smtClean="0">
              <a:solidFill>
                <a:schemeClr val="tx1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zh-TW" altLang="en-US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有經管單位之財產（如行政、教學等設備）：由</a:t>
            </a:r>
            <a:r>
              <a:rPr lang="zh-TW" altLang="en-US" dirty="0">
                <a:solidFill>
                  <a:srgbClr val="C0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財產經管單位</a:t>
            </a:r>
            <a:r>
              <a:rPr lang="zh-TW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提維修申請及驗收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altLang="zh-TW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marL="0" indent="0">
              <a:buNone/>
            </a:pPr>
            <a:endParaRPr lang="zh-TW" altLang="en-US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景觀座椅、植栽綠化養護、植栽噴灌系統及戶外休閒設施部分：由總務處勞安組提維修申請及驗收。 </a:t>
            </a:r>
            <a:endParaRPr lang="en-US" altLang="zh-TW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zh-TW" altLang="en-US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學生宿舍部分：由學務處提維修申請及驗收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altLang="zh-TW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en-US" altLang="zh-TW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其他區域可參閱</a:t>
            </a:r>
            <a:r>
              <a:rPr lang="zh-TW" altLang="en-US" dirty="0" smtClean="0">
                <a:solidFill>
                  <a:srgbClr val="C0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國立</a:t>
            </a:r>
            <a:r>
              <a:rPr lang="zh-TW" altLang="en-US" dirty="0">
                <a:solidFill>
                  <a:srgbClr val="C0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彰化師範大學工程維護採購驗收作業流程實施</a:t>
            </a:r>
            <a:r>
              <a:rPr lang="zh-TW" altLang="en-US" dirty="0" smtClean="0">
                <a:solidFill>
                  <a:srgbClr val="C0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要點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。 </a:t>
            </a:r>
            <a:endParaRPr lang="zh-TW" altLang="en-US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  <a:p>
            <a:endParaRPr lang="zh-TW" altLang="en-US" dirty="0"/>
          </a:p>
          <a:p>
            <a:endParaRPr lang="en-US" altLang="zh-TW" dirty="0" smtClean="0">
              <a:solidFill>
                <a:schemeClr val="tx1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zh-TW" altLang="en-US" dirty="0">
              <a:solidFill>
                <a:schemeClr val="tx1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9502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非屬水電及木工類之小額修繕該如何</a:t>
            </a:r>
            <a:r>
              <a:rPr lang="zh-TW" altLang="en-US" dirty="0"/>
              <a:t>申請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930399"/>
            <a:ext cx="8238066" cy="4673601"/>
          </a:xfrm>
        </p:spPr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小額修繕係指</a:t>
            </a:r>
            <a:r>
              <a:rPr lang="zh-TW" altLang="en-US" dirty="0" smtClean="0">
                <a:solidFill>
                  <a:srgbClr val="C0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新台幣</a:t>
            </a:r>
            <a:r>
              <a:rPr lang="zh-TW" altLang="en-US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十萬元以下</a:t>
            </a:r>
            <a:r>
              <a:rPr lang="zh-TW" altLang="en-US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之維修，超過</a:t>
            </a:r>
            <a:r>
              <a:rPr lang="en-US" altLang="zh-TW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含</a:t>
            </a:r>
            <a:r>
              <a:rPr lang="en-US" altLang="zh-TW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)</a:t>
            </a:r>
            <a:r>
              <a:rPr lang="zh-TW" altLang="en-US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十萬元以上須另送營繕組辦理上網公開招標。</a:t>
            </a:r>
            <a:endParaRPr lang="en-US" altLang="zh-TW" dirty="0" smtClean="0">
              <a:solidFill>
                <a:schemeClr val="tx1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en-US" altLang="zh-TW" dirty="0" smtClean="0"/>
          </a:p>
          <a:p>
            <a:r>
              <a:rPr lang="zh-TW" altLang="en-US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非屬水電及木工類之小額修繕，申請單位可自行尋找優良廠商進行估價，廠商估價完成後，填寫</a:t>
            </a:r>
            <a:r>
              <a:rPr lang="zh-TW" altLang="en-US" dirty="0" smtClean="0">
                <a:solidFill>
                  <a:srgbClr val="C0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hlinkClick r:id="rId2" action="ppaction://hlinkfile"/>
              </a:rPr>
              <a:t>營繕購置申請單</a:t>
            </a:r>
            <a:r>
              <a:rPr lang="en-US" altLang="zh-TW" dirty="0" smtClean="0">
                <a:solidFill>
                  <a:srgbClr val="C0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hlinkClick r:id="rId2" action="ppaction://hlinkfile"/>
              </a:rPr>
              <a:t>(A</a:t>
            </a:r>
            <a:r>
              <a:rPr lang="zh-TW" altLang="en-US" dirty="0" smtClean="0">
                <a:solidFill>
                  <a:srgbClr val="C0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hlinkClick r:id="rId2" action="ppaction://hlinkfile"/>
              </a:rPr>
              <a:t>表</a:t>
            </a:r>
            <a:r>
              <a:rPr lang="en-US" altLang="zh-TW" dirty="0" smtClean="0">
                <a:solidFill>
                  <a:srgbClr val="C0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hlinkClick r:id="rId2" action="ppaction://hlinkfile"/>
              </a:rPr>
              <a:t>)</a:t>
            </a:r>
            <a:r>
              <a:rPr lang="zh-TW" altLang="en-US" dirty="0" smtClean="0">
                <a:solidFill>
                  <a:srgbClr val="C0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及附上廠商估價單</a:t>
            </a:r>
            <a:r>
              <a:rPr lang="zh-TW" altLang="en-US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進行申請作業。</a:t>
            </a:r>
            <a:endParaRPr lang="en-US" altLang="zh-TW" dirty="0" smtClean="0">
              <a:solidFill>
                <a:schemeClr val="tx1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en-US" altLang="zh-TW" dirty="0">
              <a:solidFill>
                <a:schemeClr val="tx1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廠商估價之金額為</a:t>
            </a:r>
            <a:r>
              <a:rPr lang="zh-TW" altLang="en-US" dirty="0" smtClean="0">
                <a:solidFill>
                  <a:srgbClr val="C0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新台幣一萬元以下</a:t>
            </a:r>
            <a:r>
              <a:rPr lang="zh-TW" altLang="en-US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，可先請廠商進行施工維修，</a:t>
            </a:r>
            <a:r>
              <a:rPr lang="zh-TW" altLang="en-US" dirty="0" smtClean="0">
                <a:solidFill>
                  <a:srgbClr val="C0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採購申請及發票核銷可同時辦理</a:t>
            </a:r>
            <a:r>
              <a:rPr lang="zh-TW" altLang="en-US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altLang="zh-TW" dirty="0" smtClean="0">
              <a:solidFill>
                <a:schemeClr val="tx1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en-US" altLang="zh-TW" dirty="0">
              <a:solidFill>
                <a:schemeClr val="tx1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廠商估價之金額為</a:t>
            </a:r>
            <a:r>
              <a:rPr lang="zh-TW" altLang="en-US" dirty="0" smtClean="0">
                <a:solidFill>
                  <a:srgbClr val="C0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新台幣一萬元以上、十萬元以下</a:t>
            </a:r>
            <a:r>
              <a:rPr lang="zh-TW" altLang="en-US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，申請單位須找</a:t>
            </a:r>
            <a:r>
              <a:rPr lang="zh-TW" altLang="en-US" dirty="0" smtClean="0">
                <a:solidFill>
                  <a:srgbClr val="C0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三家廠商</a:t>
            </a:r>
            <a:r>
              <a:rPr lang="zh-TW" altLang="en-US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進行估價，填寫營繕購置申請表及三家廠商之估價單送交申請及審核作業。</a:t>
            </a:r>
            <a:endParaRPr lang="en-US" altLang="zh-TW" dirty="0" smtClean="0">
              <a:solidFill>
                <a:schemeClr val="tx1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0849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87" y="374650"/>
            <a:ext cx="9039225" cy="681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74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申請完成後如何進行驗收及核銷作業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930399"/>
            <a:ext cx="8596668" cy="4110963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驗收：</a:t>
            </a:r>
            <a:endParaRPr lang="zh-TW" altLang="en-US" dirty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修繕</a:t>
            </a:r>
            <a:r>
              <a:rPr lang="zh-TW" altLang="en-US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工程之</a:t>
            </a:r>
            <a:r>
              <a:rPr lang="zh-TW" altLang="en-US" dirty="0">
                <a:solidFill>
                  <a:srgbClr val="C0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驗收證明</a:t>
            </a:r>
            <a:r>
              <a:rPr lang="zh-TW" altLang="en-US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與</a:t>
            </a:r>
            <a:r>
              <a:rPr lang="zh-TW" altLang="en-US" dirty="0">
                <a:solidFill>
                  <a:srgbClr val="C0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經手人</a:t>
            </a:r>
            <a:r>
              <a:rPr lang="zh-TW" altLang="en-US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不可為同一人，若為行政單位，不可同屬一個二級單位。 </a:t>
            </a:r>
          </a:p>
          <a:p>
            <a:r>
              <a:rPr lang="zh-TW" altLang="en-US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本校公共設施且未具明確使用或保管單位者，由相關業務、功能專業、使用頻率及接觸頻率依序訂定驗收責任單位，再依負擔比率調整之。 </a:t>
            </a:r>
            <a:endParaRPr lang="en-US" altLang="zh-TW" dirty="0" smtClean="0">
              <a:solidFill>
                <a:schemeClr val="tx1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marL="0" indent="0">
              <a:buNone/>
            </a:pPr>
            <a:endParaRPr lang="en-US" altLang="zh-TW" dirty="0" smtClean="0">
              <a:solidFill>
                <a:schemeClr val="tx1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marL="0" indent="0">
              <a:buNone/>
            </a:pPr>
            <a:r>
              <a:rPr lang="zh-TW" altLang="en-US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核銷：</a:t>
            </a:r>
            <a:endParaRPr lang="en-US" altLang="zh-TW" dirty="0">
              <a:solidFill>
                <a:schemeClr val="tx1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廠商修繕完成且驗收後，將</a:t>
            </a:r>
            <a:r>
              <a:rPr lang="zh-TW" altLang="en-US" dirty="0" smtClean="0">
                <a:solidFill>
                  <a:srgbClr val="C0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廠商開立發票</a:t>
            </a:r>
            <a:r>
              <a:rPr lang="zh-TW" altLang="en-US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併同</a:t>
            </a:r>
            <a:r>
              <a:rPr lang="zh-TW" altLang="en-US" dirty="0" smtClean="0">
                <a:solidFill>
                  <a:srgbClr val="C0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審核通過之請購單</a:t>
            </a:r>
            <a:r>
              <a:rPr lang="zh-TW" altLang="en-US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送交營繕組開立支出憑證黏存單辦理核銷作業。</a:t>
            </a:r>
            <a:endParaRPr lang="en-US" altLang="zh-TW" dirty="0" smtClean="0">
              <a:solidFill>
                <a:schemeClr val="tx1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詳細情形，</a:t>
            </a:r>
            <a:r>
              <a:rPr lang="zh-TW" altLang="en-US" dirty="0" smtClean="0">
                <a:solidFill>
                  <a:srgbClr val="C00000"/>
                </a:solidFill>
                <a:latin typeface="新細明體" panose="02020500000000000000" pitchFamily="18" charset="-120"/>
                <a:ea typeface="新細明體" panose="02020500000000000000" pitchFamily="18" charset="-120"/>
                <a:hlinkClick r:id="rId2" action="ppaction://hlinksldjump"/>
              </a:rPr>
              <a:t>請參閱營繕購置申請單之下方欄位說明</a:t>
            </a:r>
            <a:r>
              <a:rPr lang="zh-TW" altLang="en-US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altLang="zh-TW" dirty="0" smtClean="0">
              <a:solidFill>
                <a:schemeClr val="tx1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en-US" altLang="zh-TW" dirty="0">
              <a:solidFill>
                <a:schemeClr val="tx1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en-US" altLang="zh-TW" dirty="0" smtClean="0">
              <a:solidFill>
                <a:schemeClr val="tx1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en-US" altLang="zh-TW" dirty="0" smtClean="0">
              <a:solidFill>
                <a:schemeClr val="tx1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4927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小額修繕常見問題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817689"/>
            <a:ext cx="8596668" cy="4913311"/>
          </a:xfrm>
        </p:spPr>
        <p:txBody>
          <a:bodyPr/>
          <a:lstStyle/>
          <a:p>
            <a:r>
              <a:rPr lang="zh-TW" altLang="en-US" dirty="0" smtClean="0"/>
              <a:t>常未判斷是否為水電或木工類之修繕，即填送修繕申請單或填報校園線上修繕系統，</a:t>
            </a:r>
            <a:r>
              <a:rPr lang="zh-TW" altLang="en-US" dirty="0" smtClean="0">
                <a:solidFill>
                  <a:srgbClr val="C00000"/>
                </a:solidFill>
              </a:rPr>
              <a:t>如不清楚該品項類別，可直接電洽詢問營繕組，另外應注意該維修是否仍為廠商保固期限內，如在期間內，應聯絡廠商進行保固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維護</a:t>
            </a:r>
            <a:r>
              <a:rPr lang="zh-TW" altLang="en-US" dirty="0"/>
              <a:t>標的以</a:t>
            </a:r>
            <a:r>
              <a:rPr lang="zh-TW" altLang="en-US" dirty="0">
                <a:solidFill>
                  <a:srgbClr val="C00000"/>
                </a:solidFill>
              </a:rPr>
              <a:t>復原既有</a:t>
            </a:r>
            <a:r>
              <a:rPr lang="zh-TW" altLang="en-US" dirty="0" smtClean="0">
                <a:solidFill>
                  <a:srgbClr val="C00000"/>
                </a:solidFill>
              </a:rPr>
              <a:t>設施</a:t>
            </a:r>
            <a:r>
              <a:rPr lang="en-US" altLang="zh-TW" dirty="0" smtClean="0">
                <a:solidFill>
                  <a:srgbClr val="C00000"/>
                </a:solidFill>
              </a:rPr>
              <a:t>(</a:t>
            </a:r>
            <a:r>
              <a:rPr lang="zh-TW" altLang="en-US" dirty="0" smtClean="0">
                <a:solidFill>
                  <a:srgbClr val="C00000"/>
                </a:solidFill>
              </a:rPr>
              <a:t>修繕</a:t>
            </a:r>
            <a:r>
              <a:rPr lang="en-US" altLang="zh-TW" dirty="0" smtClean="0">
                <a:solidFill>
                  <a:srgbClr val="C00000"/>
                </a:solidFill>
              </a:rPr>
              <a:t>)</a:t>
            </a:r>
            <a:r>
              <a:rPr lang="zh-TW" altLang="en-US" dirty="0" smtClean="0"/>
              <a:t>為</a:t>
            </a:r>
            <a:r>
              <a:rPr lang="zh-TW" altLang="en-US" dirty="0"/>
              <a:t>原則，如</a:t>
            </a:r>
            <a:r>
              <a:rPr lang="zh-TW" altLang="en-US" dirty="0" smtClean="0"/>
              <a:t>有須改變</a:t>
            </a:r>
            <a:r>
              <a:rPr lang="zh-TW" altLang="en-US" dirty="0"/>
              <a:t>既有設施，經專案簽准後，得以維護費</a:t>
            </a:r>
            <a:r>
              <a:rPr lang="zh-TW" altLang="en-US" dirty="0" smtClean="0"/>
              <a:t>支應。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系所及行政單位同仁常電洽反應</a:t>
            </a:r>
            <a:r>
              <a:rPr lang="zh-TW" altLang="en-US" dirty="0" smtClean="0">
                <a:solidFill>
                  <a:srgbClr val="C00000"/>
                </a:solidFill>
              </a:rPr>
              <a:t>因非專業單位無法尋找廠商事宜</a:t>
            </a:r>
            <a:r>
              <a:rPr lang="zh-TW" altLang="en-US" dirty="0" smtClean="0"/>
              <a:t>，營繕組網頁已將建議廠商名單放置表格下載專區供各單位參考，若無中意之廠商，請善用</a:t>
            </a:r>
            <a:r>
              <a:rPr lang="en-US" altLang="zh-TW" dirty="0" smtClean="0"/>
              <a:t>Google</a:t>
            </a:r>
            <a:r>
              <a:rPr lang="zh-TW" altLang="en-US" dirty="0" smtClean="0"/>
              <a:t>輸入關鍵字查詢。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建議各單位自行尋找優良廠商為佳，先前因營繕組推薦之廠商與系所申請之修繕內容</a:t>
            </a:r>
            <a:r>
              <a:rPr lang="zh-TW" altLang="en-US" dirty="0" smtClean="0">
                <a:solidFill>
                  <a:schemeClr val="tx1"/>
                </a:solidFill>
              </a:rPr>
              <a:t>認知有所差異或因時間延遲</a:t>
            </a:r>
            <a:r>
              <a:rPr lang="zh-TW" altLang="en-US" dirty="0" smtClean="0"/>
              <a:t>造成系所不甚滿意，導致</a:t>
            </a:r>
            <a:r>
              <a:rPr lang="zh-TW" altLang="en-US" smtClean="0"/>
              <a:t>破壞同事情誼</a:t>
            </a:r>
            <a:r>
              <a:rPr lang="zh-TW" altLang="en-US" dirty="0" smtClean="0"/>
              <a:t>，遂請各單位自行尋找廠商並親自與廠商溝通，避免發生上述問題。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7991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自訂 2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C00000"/>
      </a:hlink>
      <a:folHlink>
        <a:srgbClr val="C0000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173</TotalTime>
  <Words>765</Words>
  <Application>Microsoft Office PowerPoint</Application>
  <PresentationFormat>寬螢幕</PresentationFormat>
  <Paragraphs>59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6" baseType="lpstr">
      <vt:lpstr>細明體</vt:lpstr>
      <vt:lpstr>微軟正黑體</vt:lpstr>
      <vt:lpstr>新細明體</vt:lpstr>
      <vt:lpstr>Arial</vt:lpstr>
      <vt:lpstr>Trebuchet MS</vt:lpstr>
      <vt:lpstr>Wingdings 3</vt:lpstr>
      <vt:lpstr>多面向</vt:lpstr>
      <vt:lpstr>校園小額修繕業務宣導</vt:lpstr>
      <vt:lpstr>基本宣導</vt:lpstr>
      <vt:lpstr>PowerPoint 簡報</vt:lpstr>
      <vt:lpstr>PowerPoint 簡報</vt:lpstr>
      <vt:lpstr>修繕案件通報責任區域劃分宣導</vt:lpstr>
      <vt:lpstr>非屬水電及木工類之小額修繕該如何申請?</vt:lpstr>
      <vt:lpstr>PowerPoint 簡報</vt:lpstr>
      <vt:lpstr>申請完成後如何進行驗收及核銷作業?</vt:lpstr>
      <vt:lpstr>小額修繕常見問題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校園小額修繕業務宣導</dc:title>
  <dc:creator>shihky</dc:creator>
  <cp:lastModifiedBy>shihky</cp:lastModifiedBy>
  <cp:revision>38</cp:revision>
  <dcterms:created xsi:type="dcterms:W3CDTF">2014-12-11T02:18:35Z</dcterms:created>
  <dcterms:modified xsi:type="dcterms:W3CDTF">2015-05-27T08:26:22Z</dcterms:modified>
</cp:coreProperties>
</file>