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78" r:id="rId4"/>
    <p:sldId id="283" r:id="rId5"/>
    <p:sldId id="285" r:id="rId6"/>
    <p:sldId id="277" r:id="rId7"/>
    <p:sldId id="279" r:id="rId8"/>
    <p:sldId id="280" r:id="rId9"/>
    <p:sldId id="281" r:id="rId10"/>
    <p:sldId id="271" r:id="rId11"/>
    <p:sldId id="273" r:id="rId12"/>
    <p:sldId id="274" r:id="rId13"/>
    <p:sldId id="261" r:id="rId14"/>
    <p:sldId id="275" r:id="rId15"/>
    <p:sldId id="276" r:id="rId16"/>
    <p:sldId id="284" r:id="rId17"/>
    <p:sldId id="264" r:id="rId18"/>
    <p:sldId id="269" r:id="rId19"/>
    <p:sldId id="267" r:id="rId20"/>
    <p:sldId id="268" r:id="rId21"/>
    <p:sldId id="286"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90"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42A54C80-263E-416B-A8E0-580EDEADCBDC}" type="datetimeFigureOut">
              <a:rPr lang="en-US" dirty="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11/13/2015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eneral2.ncue.edu.tw/files/11-1019-1485.php" TargetMode="External"/><Relationship Id="rId2" Type="http://schemas.openxmlformats.org/officeDocument/2006/relationships/hyperlink" Target="http://general2.ncue.edu.tw/ezfiles/19/1019/img/599/20140226132647.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general2.ncue.edu.tw/ezfiles/19/1019/img/606/899701930.doc" TargetMode="External"/><Relationship Id="rId2" Type="http://schemas.openxmlformats.org/officeDocument/2006/relationships/hyperlink" Target="http://general2.ncue.edu.tw/files/11-1019-1134.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82800" y="1308100"/>
            <a:ext cx="6286500" cy="1714500"/>
          </a:xfrm>
        </p:spPr>
        <p:txBody>
          <a:bodyPr/>
          <a:lstStyle/>
          <a:p>
            <a:r>
              <a:rPr lang="zh-TW" altLang="zh-TW" b="1" dirty="0" smtClean="0">
                <a:latin typeface="標楷體" pitchFamily="65" charset="-120"/>
                <a:ea typeface="標楷體" pitchFamily="65" charset="-120"/>
              </a:rPr>
              <a:t>營繕工程</a:t>
            </a:r>
            <a:r>
              <a:rPr lang="zh-TW" altLang="en-US" b="1" dirty="0" smtClean="0">
                <a:latin typeface="標楷體" pitchFamily="65" charset="-120"/>
                <a:ea typeface="標楷體" pitchFamily="65" charset="-120"/>
              </a:rPr>
              <a:t>業務宣導</a:t>
            </a:r>
            <a:endParaRPr lang="zh-TW" altLang="en-US" b="1" dirty="0">
              <a:latin typeface="標楷體" pitchFamily="65" charset="-120"/>
              <a:ea typeface="標楷體" pitchFamily="65" charset="-120"/>
            </a:endParaRPr>
          </a:p>
        </p:txBody>
      </p:sp>
      <p:sp>
        <p:nvSpPr>
          <p:cNvPr id="3" name="副標題 2"/>
          <p:cNvSpPr>
            <a:spLocks noGrp="1"/>
          </p:cNvSpPr>
          <p:nvPr>
            <p:ph type="subTitle" idx="1"/>
          </p:nvPr>
        </p:nvSpPr>
        <p:spPr>
          <a:xfrm>
            <a:off x="1405467" y="4508033"/>
            <a:ext cx="7766936" cy="1096899"/>
          </a:xfrm>
        </p:spPr>
        <p:txBody>
          <a:bodyPr/>
          <a:lstStyle/>
          <a:p>
            <a:pPr algn="ctr"/>
            <a:r>
              <a:rPr lang="zh-TW" altLang="en-US" b="1" dirty="0" smtClean="0">
                <a:solidFill>
                  <a:schemeClr val="tx1"/>
                </a:solidFill>
                <a:latin typeface="標楷體" pitchFamily="65" charset="-120"/>
                <a:ea typeface="標楷體" pitchFamily="65" charset="-120"/>
              </a:rPr>
              <a:t>單位：總務</a:t>
            </a:r>
            <a:r>
              <a:rPr lang="zh-TW" altLang="en-US" b="1" dirty="0">
                <a:solidFill>
                  <a:schemeClr val="tx1"/>
                </a:solidFill>
                <a:latin typeface="標楷體" pitchFamily="65" charset="-120"/>
                <a:ea typeface="標楷體" pitchFamily="65" charset="-120"/>
              </a:rPr>
              <a:t>處</a:t>
            </a:r>
            <a:r>
              <a:rPr lang="zh-TW" altLang="en-US" b="1" dirty="0" smtClean="0">
                <a:solidFill>
                  <a:schemeClr val="tx1"/>
                </a:solidFill>
                <a:latin typeface="標楷體" pitchFamily="65" charset="-120"/>
                <a:ea typeface="標楷體" pitchFamily="65" charset="-120"/>
              </a:rPr>
              <a:t>營繕組</a:t>
            </a:r>
            <a:endParaRPr lang="en-US" altLang="zh-TW" b="1" dirty="0">
              <a:solidFill>
                <a:schemeClr val="tx1"/>
              </a:solidFill>
              <a:latin typeface="標楷體" pitchFamily="65" charset="-120"/>
              <a:ea typeface="標楷體" pitchFamily="65" charset="-120"/>
            </a:endParaRPr>
          </a:p>
          <a:p>
            <a:pPr algn="ctr"/>
            <a:endParaRPr lang="zh-TW" altLang="en-US" b="1" dirty="0">
              <a:solidFill>
                <a:schemeClr val="tx1"/>
              </a:solidFill>
              <a:latin typeface="標楷體" pitchFamily="65" charset="-120"/>
              <a:ea typeface="標楷體" pitchFamily="65" charset="-120"/>
            </a:endParaRPr>
          </a:p>
        </p:txBody>
      </p:sp>
    </p:spTree>
    <p:extLst>
      <p:ext uri="{BB962C8B-B14F-4D97-AF65-F5344CB8AC3E}">
        <p14:creationId xmlns:p14="http://schemas.microsoft.com/office/powerpoint/2010/main" val="56636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9038166" cy="901700"/>
          </a:xfrm>
        </p:spPr>
        <p:txBody>
          <a:bodyPr>
            <a:normAutofit fontScale="90000"/>
          </a:bodyPr>
          <a:lstStyle/>
          <a:p>
            <a:r>
              <a:rPr lang="zh-TW" altLang="zh-TW" b="1" dirty="0" smtClean="0">
                <a:latin typeface="標楷體" pitchFamily="65" charset="-120"/>
                <a:ea typeface="標楷體" pitchFamily="65" charset="-120"/>
              </a:rPr>
              <a:t>工程修繕申請案，遭退件之原因</a:t>
            </a:r>
            <a:br>
              <a:rPr lang="zh-TW" altLang="zh-TW" b="1" dirty="0" smtClean="0">
                <a:latin typeface="標楷體" pitchFamily="65" charset="-120"/>
                <a:ea typeface="標楷體" pitchFamily="65" charset="-120"/>
              </a:rPr>
            </a:b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677334" y="1371600"/>
            <a:ext cx="9317566" cy="4669763"/>
          </a:xfrm>
        </p:spPr>
        <p:txBody>
          <a:bodyPr>
            <a:normAutofit fontScale="92500"/>
          </a:bodyPr>
          <a:lstStyle/>
          <a:p>
            <a:r>
              <a:rPr lang="en-US" altLang="zh-TW" sz="2400" b="1" dirty="0" smtClean="0">
                <a:latin typeface="標楷體" pitchFamily="65" charset="-120"/>
                <a:ea typeface="標楷體" pitchFamily="65" charset="-120"/>
              </a:rPr>
              <a:t>1</a:t>
            </a:r>
            <a:r>
              <a:rPr lang="zh-TW" altLang="en-US" sz="2400" b="1" dirty="0" smtClean="0">
                <a:latin typeface="標楷體" pitchFamily="65" charset="-120"/>
                <a:ea typeface="標楷體" pitchFamily="65" charset="-120"/>
              </a:rPr>
              <a:t>萬元以上未達</a:t>
            </a:r>
            <a:r>
              <a:rPr lang="en-US" altLang="zh-TW" sz="2400" b="1" dirty="0" smtClean="0">
                <a:latin typeface="標楷體" pitchFamily="65" charset="-120"/>
                <a:ea typeface="標楷體" pitchFamily="65" charset="-120"/>
              </a:rPr>
              <a:t>10</a:t>
            </a:r>
            <a:r>
              <a:rPr lang="zh-TW" altLang="en-US" sz="2400" b="1" dirty="0" smtClean="0">
                <a:latin typeface="標楷體" pitchFamily="65" charset="-120"/>
                <a:ea typeface="標楷體" pitchFamily="65" charset="-120"/>
              </a:rPr>
              <a:t>萬元之</a:t>
            </a:r>
            <a:r>
              <a:rPr lang="zh-TW" altLang="en-US" sz="2400" b="1" dirty="0" smtClean="0">
                <a:latin typeface="標楷體" pitchFamily="65" charset="-120"/>
                <a:ea typeface="標楷體" pitchFamily="65" charset="-120"/>
              </a:rPr>
              <a:t>修繕案件</a:t>
            </a:r>
            <a:r>
              <a:rPr lang="zh-TW" altLang="en-US" sz="2400" b="1" dirty="0" smtClean="0">
                <a:latin typeface="標楷體" pitchFamily="65" charset="-120"/>
                <a:ea typeface="標楷體" pitchFamily="65" charset="-120"/>
              </a:rPr>
              <a:t>未</a:t>
            </a:r>
            <a:r>
              <a:rPr lang="zh-TW" altLang="zh-TW" sz="2400" b="1" dirty="0" smtClean="0">
                <a:latin typeface="標楷體" pitchFamily="65" charset="-120"/>
                <a:ea typeface="標楷體" pitchFamily="65" charset="-120"/>
              </a:rPr>
              <a:t>附</a:t>
            </a:r>
            <a:r>
              <a:rPr lang="en-US" altLang="zh-TW" sz="2400" b="1" dirty="0" smtClean="0">
                <a:latin typeface="標楷體" pitchFamily="65" charset="-120"/>
                <a:ea typeface="標楷體" pitchFamily="65" charset="-120"/>
              </a:rPr>
              <a:t>3</a:t>
            </a:r>
            <a:r>
              <a:rPr lang="zh-TW" altLang="zh-TW" sz="2400" b="1" dirty="0" smtClean="0">
                <a:latin typeface="標楷體" pitchFamily="65" charset="-120"/>
                <a:ea typeface="標楷體" pitchFamily="65" charset="-120"/>
              </a:rPr>
              <a:t>家不同廠商估價單。</a:t>
            </a:r>
          </a:p>
          <a:p>
            <a:r>
              <a:rPr lang="zh-TW" altLang="zh-TW" sz="2400" b="1" dirty="0" smtClean="0">
                <a:latin typeface="標楷體" pitchFamily="65" charset="-120"/>
                <a:ea typeface="標楷體" pitchFamily="65" charset="-120"/>
              </a:rPr>
              <a:t>估價單估價偏高，應再尋商估價。</a:t>
            </a:r>
          </a:p>
          <a:p>
            <a:r>
              <a:rPr lang="zh-TW" altLang="zh-TW" sz="2400" b="1" dirty="0" smtClean="0">
                <a:latin typeface="標楷體" pitchFamily="65" charset="-120"/>
                <a:ea typeface="標楷體" pitchFamily="65" charset="-120"/>
              </a:rPr>
              <a:t>估價項目未數量化，估價項目金額不清楚，可數量化的項目，務必數量表示，儘量勿用一式。</a:t>
            </a:r>
          </a:p>
          <a:p>
            <a:r>
              <a:rPr lang="zh-TW" altLang="zh-TW" sz="2400" b="1" dirty="0" smtClean="0">
                <a:latin typeface="標楷體" pitchFamily="65" charset="-120"/>
                <a:ea typeface="標楷體" pitchFamily="65" charset="-120"/>
              </a:rPr>
              <a:t>未附現況照</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可以傳送短片</a:t>
            </a:r>
            <a:r>
              <a:rPr lang="en-US" altLang="zh-TW" sz="2400" b="1"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、簽准簽呈影本、相關圖說、型錄、編號。</a:t>
            </a:r>
          </a:p>
          <a:p>
            <a:r>
              <a:rPr lang="zh-TW" altLang="zh-TW" sz="2400" b="1" dirty="0" smtClean="0">
                <a:latin typeface="標楷體" pitchFamily="65" charset="-120"/>
                <a:ea typeface="標楷體" pitchFamily="65" charset="-120"/>
              </a:rPr>
              <a:t>未說明修繕標的位置、規格及用途、原購日期、原購金額、保固期限、前次修繕日期及內容。</a:t>
            </a:r>
          </a:p>
          <a:p>
            <a:r>
              <a:rPr lang="zh-TW" altLang="zh-TW" sz="2400" b="1" dirty="0" smtClean="0">
                <a:latin typeface="標楷體" pitchFamily="65" charset="-120"/>
                <a:ea typeface="標楷體" pitchFamily="65" charset="-120"/>
              </a:rPr>
              <a:t>未填寫廠商商號及金額、發票日期未填、未依規定核章</a:t>
            </a:r>
            <a:r>
              <a:rPr lang="en-US" altLang="zh-TW" sz="2400" b="1"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申請、核銷、附件</a:t>
            </a:r>
            <a:r>
              <a:rPr lang="en-US" altLang="zh-TW" sz="2400" b="1" dirty="0" smtClean="0">
                <a:latin typeface="標楷體" pitchFamily="65" charset="-120"/>
                <a:ea typeface="標楷體" pitchFamily="65" charset="-120"/>
              </a:rPr>
              <a:t>)</a:t>
            </a:r>
            <a:endParaRPr lang="zh-TW" altLang="zh-TW" sz="2400" b="1" dirty="0" smtClean="0">
              <a:latin typeface="標楷體" pitchFamily="65" charset="-120"/>
              <a:ea typeface="標楷體" pitchFamily="65" charset="-120"/>
            </a:endParaRPr>
          </a:p>
          <a:p>
            <a:r>
              <a:rPr lang="zh-TW" altLang="en-US" sz="2400" b="1" dirty="0" smtClean="0">
                <a:latin typeface="標楷體" pitchFamily="65" charset="-120"/>
                <a:ea typeface="標楷體" pitchFamily="65" charset="-120"/>
              </a:rPr>
              <a:t>涉及財產帳問題應</a:t>
            </a:r>
            <a:r>
              <a:rPr lang="zh-TW" altLang="zh-TW" sz="2400" b="1" dirty="0" smtClean="0">
                <a:latin typeface="標楷體" pitchFamily="65" charset="-120"/>
                <a:ea typeface="標楷體" pitchFamily="65" charset="-120"/>
              </a:rPr>
              <a:t>先送保管組、</a:t>
            </a:r>
            <a:r>
              <a:rPr lang="zh-TW" altLang="en-US" sz="2400" b="1" dirty="0" smtClean="0">
                <a:latin typeface="標楷體" pitchFamily="65" charset="-120"/>
                <a:ea typeface="標楷體" pitchFamily="65" charset="-120"/>
              </a:rPr>
              <a:t>涉及環境安全應先送</a:t>
            </a:r>
            <a:r>
              <a:rPr lang="zh-TW" altLang="zh-TW" sz="2400" b="1" dirty="0" smtClean="0">
                <a:latin typeface="標楷體" pitchFamily="65" charset="-120"/>
                <a:ea typeface="標楷體" pitchFamily="65" charset="-120"/>
              </a:rPr>
              <a:t>環安中心審核</a:t>
            </a:r>
          </a:p>
          <a:p>
            <a:r>
              <a:rPr lang="zh-TW" altLang="zh-TW" sz="2400" b="1" dirty="0" smtClean="0">
                <a:latin typeface="標楷體" pitchFamily="65" charset="-120"/>
                <a:ea typeface="標楷體" pitchFamily="65" charset="-120"/>
              </a:rPr>
              <a:t>未附環安衛告知單及切結書</a:t>
            </a:r>
          </a:p>
          <a:p>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8733366" cy="1320800"/>
          </a:xfrm>
        </p:spPr>
        <p:txBody>
          <a:bodyPr>
            <a:normAutofit fontScale="90000"/>
          </a:bodyPr>
          <a:lstStyle/>
          <a:p>
            <a:r>
              <a:rPr lang="zh-TW" altLang="en-US" sz="3100" b="1" dirty="0" smtClean="0">
                <a:latin typeface="標楷體" pitchFamily="65" charset="-120"/>
                <a:ea typeface="標楷體" pitchFamily="65" charset="-120"/>
              </a:rPr>
              <a:t>維護費以支用修復既有校產公有設施為主，包含修復汰換之部分零件、材料及維修配合之勞務，但不包含下列各項：</a:t>
            </a:r>
            <a:r>
              <a:rPr lang="zh-TW" altLang="en-US" dirty="0" smtClean="0"/>
              <a:t/>
            </a:r>
            <a:br>
              <a:rPr lang="zh-TW" altLang="en-US" dirty="0" smtClean="0"/>
            </a:br>
            <a:endParaRPr lang="zh-TW" altLang="en-US" dirty="0"/>
          </a:p>
        </p:txBody>
      </p:sp>
      <p:sp>
        <p:nvSpPr>
          <p:cNvPr id="3" name="內容版面配置區 2"/>
          <p:cNvSpPr>
            <a:spLocks noGrp="1"/>
          </p:cNvSpPr>
          <p:nvPr>
            <p:ph idx="1"/>
          </p:nvPr>
        </p:nvSpPr>
        <p:spPr/>
        <p:txBody>
          <a:bodyPr>
            <a:normAutofit/>
          </a:bodyPr>
          <a:lstStyle/>
          <a:p>
            <a:pPr marL="0" lvl="1"/>
            <a:r>
              <a:rPr lang="zh-TW" altLang="en-US" sz="2000" b="1" dirty="0" smtClean="0">
                <a:latin typeface="標楷體" pitchFamily="65" charset="-120"/>
                <a:ea typeface="標楷體" pitchFamily="65" charset="-120"/>
              </a:rPr>
              <a:t>各教學單位之儀器設備維修保養及耗材更換。</a:t>
            </a:r>
          </a:p>
          <a:p>
            <a:r>
              <a:rPr lang="zh-TW" altLang="en-US" sz="2000" b="1" dirty="0" smtClean="0">
                <a:latin typeface="標楷體" pitchFamily="65" charset="-120"/>
                <a:ea typeface="標楷體" pitchFamily="65" charset="-120"/>
              </a:rPr>
              <a:t>改變現狀之整修、整建。</a:t>
            </a:r>
          </a:p>
          <a:p>
            <a:r>
              <a:rPr lang="zh-TW" altLang="en-US" sz="2000" b="1" dirty="0" smtClean="0">
                <a:latin typeface="標楷體" pitchFamily="65" charset="-120"/>
                <a:ea typeface="標楷體" pitchFamily="65" charset="-120"/>
              </a:rPr>
              <a:t>非本校財產設施或設備維護。</a:t>
            </a:r>
          </a:p>
          <a:p>
            <a:r>
              <a:rPr lang="zh-TW" altLang="en-US" sz="2000" b="1" dirty="0" smtClean="0">
                <a:latin typeface="標楷體" pitchFamily="65" charset="-120"/>
                <a:ea typeface="標楷體" pitchFamily="65" charset="-120"/>
              </a:rPr>
              <a:t>電話移機或申裝。</a:t>
            </a:r>
          </a:p>
          <a:p>
            <a:r>
              <a:rPr lang="zh-TW" altLang="en-US" sz="2000" b="1" dirty="0" smtClean="0">
                <a:latin typeface="標楷體" pitchFamily="65" charset="-120"/>
                <a:ea typeface="標楷體" pitchFamily="65" charset="-120"/>
              </a:rPr>
              <a:t>教師研究室、實驗室內之設備維護。</a:t>
            </a:r>
          </a:p>
          <a:p>
            <a:r>
              <a:rPr lang="zh-TW" altLang="en-US" sz="2000" b="1" dirty="0" smtClean="0">
                <a:latin typeface="標楷體" pitchFamily="65" charset="-120"/>
                <a:ea typeface="標楷體" pitchFamily="65" charset="-120"/>
              </a:rPr>
              <a:t>使用管理單位對尚可堪用之設施或設備，要求整修或更新。</a:t>
            </a:r>
          </a:p>
          <a:p>
            <a:r>
              <a:rPr lang="zh-TW" altLang="en-US" sz="2000" b="1" dirty="0" smtClean="0">
                <a:latin typeface="標楷體" pitchFamily="65" charset="-120"/>
                <a:ea typeface="標楷體" pitchFamily="65" charset="-120"/>
              </a:rPr>
              <a:t>非採用原設施同等級材料方式維修。</a:t>
            </a:r>
          </a:p>
          <a:p>
            <a:r>
              <a:rPr lang="zh-TW" altLang="en-US" sz="2000" b="1" dirty="0" smtClean="0">
                <a:latin typeface="標楷體" pitchFamily="65" charset="-120"/>
                <a:ea typeface="標楷體" pitchFamily="65" charset="-120"/>
              </a:rPr>
              <a:t>購置設備時，本應同時配合之附屬設施。</a:t>
            </a:r>
          </a:p>
          <a:p>
            <a:r>
              <a:rPr lang="zh-TW" altLang="en-US" sz="2000" b="1" dirty="0" smtClean="0">
                <a:latin typeface="標楷體" pitchFamily="65" charset="-120"/>
                <a:ea typeface="標楷體" pitchFamily="65" charset="-120"/>
              </a:rPr>
              <a:t>其他經審核認定宜用其他經費支用時。</a:t>
            </a:r>
          </a:p>
          <a:p>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自行評估維修效益，採用最有利之方案執行</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zh-TW" sz="2400" b="1" dirty="0" smtClean="0">
                <a:latin typeface="標楷體" pitchFamily="65" charset="-120"/>
                <a:ea typeface="標楷體" pitchFamily="65" charset="-120"/>
              </a:rPr>
              <a:t>設備修復費用已達原購置金額三分之一以上或其主要設備換修時，於申請修復前，使用管理單位應先評估有修復價值，經簽請核准後始得申請辦理修復，評估內容應包含原購置日期、原購置金額、預計修復金額、修復後可再耐用年限、修復後未來零配件供應、現有市場相當同等設施設備價格等綜合評估。</a:t>
            </a:r>
            <a:endParaRPr lang="en-US" altLang="zh-TW" sz="2400" b="1" dirty="0" smtClean="0">
              <a:latin typeface="標楷體" pitchFamily="65" charset="-120"/>
              <a:ea typeface="標楷體" pitchFamily="65" charset="-120"/>
            </a:endParaRPr>
          </a:p>
          <a:p>
            <a:pPr lvl="0"/>
            <a:r>
              <a:rPr lang="zh-TW" altLang="zh-TW" sz="2400" b="1" dirty="0" smtClean="0">
                <a:latin typeface="標楷體" pitchFamily="65" charset="-120"/>
                <a:ea typeface="標楷體" pitchFamily="65" charset="-120"/>
              </a:rPr>
              <a:t>各單位如無經費支應所需修繕而需學校維護費支應時，應專案敘明原因簽呈校長核准後始得支用維護費</a:t>
            </a:r>
            <a:r>
              <a:rPr lang="zh-TW" altLang="zh-TW" b="1" dirty="0" smtClean="0">
                <a:latin typeface="標楷體" pitchFamily="65" charset="-120"/>
                <a:ea typeface="標楷體" pitchFamily="65" charset="-120"/>
              </a:rPr>
              <a:t>。</a:t>
            </a:r>
          </a:p>
          <a:p>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4634" y="279400"/>
            <a:ext cx="8596668" cy="1320800"/>
          </a:xfrm>
        </p:spPr>
        <p:txBody>
          <a:bodyPr>
            <a:normAutofit fontScale="90000"/>
          </a:bodyPr>
          <a:lstStyle/>
          <a:p>
            <a:r>
              <a:rPr lang="zh-TW" altLang="en-US" b="1" dirty="0" smtClean="0">
                <a:latin typeface="標楷體" pitchFamily="65" charset="-120"/>
                <a:ea typeface="標楷體" pitchFamily="65" charset="-120"/>
              </a:rPr>
              <a:t>依本校工程維護採購驗收作業流程實施要點第二點規定修繕案件申請及驗收責任劃分重點： </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677334" y="1270000"/>
            <a:ext cx="9025466" cy="5321299"/>
          </a:xfrm>
        </p:spPr>
        <p:txBody>
          <a:bodyPr>
            <a:normAutofit fontScale="92500" lnSpcReduction="10000"/>
          </a:bodyPr>
          <a:lstStyle/>
          <a:p>
            <a:pPr>
              <a:lnSpc>
                <a:spcPct val="120000"/>
              </a:lnSpc>
              <a:spcBef>
                <a:spcPts val="0"/>
              </a:spcBef>
            </a:pPr>
            <a:r>
              <a:rPr lang="zh-TW" altLang="en-US" sz="2400" b="1" dirty="0" smtClean="0">
                <a:solidFill>
                  <a:schemeClr val="tx1"/>
                </a:solidFill>
                <a:latin typeface="標楷體" pitchFamily="65" charset="-120"/>
                <a:ea typeface="標楷體" pitchFamily="65" charset="-120"/>
              </a:rPr>
              <a:t>建築物</a:t>
            </a:r>
            <a:r>
              <a:rPr lang="zh-TW" altLang="en-US" sz="2400" b="1" dirty="0">
                <a:solidFill>
                  <a:schemeClr val="tx1"/>
                </a:solidFill>
                <a:latin typeface="標楷體" pitchFamily="65" charset="-120"/>
                <a:ea typeface="標楷體" pitchFamily="65" charset="-120"/>
              </a:rPr>
              <a:t>部分：建築物內部有任何設施毀損時，由進駐單位提維修申請及</a:t>
            </a:r>
            <a:r>
              <a:rPr lang="zh-TW" altLang="en-US" sz="2400" b="1" dirty="0" smtClean="0">
                <a:solidFill>
                  <a:schemeClr val="tx1"/>
                </a:solidFill>
                <a:latin typeface="標楷體" pitchFamily="65" charset="-120"/>
                <a:ea typeface="標楷體" pitchFamily="65" charset="-120"/>
              </a:rPr>
              <a:t>驗收。</a:t>
            </a:r>
            <a:endParaRPr lang="en-US" altLang="zh-TW" sz="2400" b="1" dirty="0" smtClean="0">
              <a:solidFill>
                <a:schemeClr val="tx1"/>
              </a:solidFill>
              <a:latin typeface="標楷體" pitchFamily="65" charset="-120"/>
              <a:ea typeface="標楷體" pitchFamily="65" charset="-120"/>
            </a:endParaRPr>
          </a:p>
          <a:p>
            <a:pPr>
              <a:lnSpc>
                <a:spcPct val="120000"/>
              </a:lnSpc>
              <a:spcBef>
                <a:spcPts val="0"/>
              </a:spcBef>
            </a:pPr>
            <a:r>
              <a:rPr lang="zh-TW" altLang="en-US" sz="2400" b="1" dirty="0" smtClean="0">
                <a:solidFill>
                  <a:schemeClr val="tx1"/>
                </a:solidFill>
                <a:latin typeface="標楷體" pitchFamily="65" charset="-120"/>
                <a:ea typeface="標楷體" pitchFamily="65" charset="-120"/>
              </a:rPr>
              <a:t>建築物</a:t>
            </a:r>
            <a:r>
              <a:rPr lang="zh-TW" altLang="en-US" sz="2400" b="1" dirty="0">
                <a:solidFill>
                  <a:schemeClr val="tx1"/>
                </a:solidFill>
                <a:latin typeface="標楷體" pitchFamily="65" charset="-120"/>
                <a:ea typeface="標楷體" pitchFamily="65" charset="-120"/>
              </a:rPr>
              <a:t>外部</a:t>
            </a:r>
            <a:r>
              <a:rPr lang="en-US" altLang="zh-TW" sz="2400" b="1" dirty="0" smtClean="0">
                <a:solidFill>
                  <a:schemeClr val="tx1"/>
                </a:solidFill>
                <a:latin typeface="標楷體" pitchFamily="65" charset="-120"/>
                <a:ea typeface="標楷體" pitchFamily="65" charset="-120"/>
              </a:rPr>
              <a:t>20</a:t>
            </a:r>
            <a:r>
              <a:rPr lang="zh-TW" altLang="en-US" sz="2400" b="1" dirty="0">
                <a:solidFill>
                  <a:schemeClr val="tx1"/>
                </a:solidFill>
                <a:latin typeface="標楷體" pitchFamily="65" charset="-120"/>
                <a:ea typeface="標楷體" pitchFamily="65" charset="-120"/>
              </a:rPr>
              <a:t>公</a:t>
            </a:r>
            <a:r>
              <a:rPr lang="zh-TW" altLang="en-US" sz="2400" b="1" dirty="0" smtClean="0">
                <a:solidFill>
                  <a:schemeClr val="tx1"/>
                </a:solidFill>
                <a:latin typeface="標楷體" pitchFamily="65" charset="-120"/>
                <a:ea typeface="標楷體" pitchFamily="65" charset="-120"/>
              </a:rPr>
              <a:t>尺範圍</a:t>
            </a:r>
            <a:r>
              <a:rPr lang="zh-TW" altLang="en-US" sz="2400" b="1" dirty="0">
                <a:solidFill>
                  <a:schemeClr val="tx1"/>
                </a:solidFill>
                <a:latin typeface="標楷體" pitchFamily="65" charset="-120"/>
                <a:ea typeface="標楷體" pitchFamily="65" charset="-120"/>
              </a:rPr>
              <a:t>內及附屬設施，有任何設施毀損時，得由進駐單位提維修申請及總務處各組輪流驗收。 </a:t>
            </a:r>
            <a:endParaRPr lang="en-US" altLang="zh-TW" sz="2400" b="1" dirty="0" smtClean="0">
              <a:solidFill>
                <a:schemeClr val="tx1"/>
              </a:solidFill>
              <a:latin typeface="標楷體" pitchFamily="65" charset="-120"/>
              <a:ea typeface="標楷體" pitchFamily="65" charset="-120"/>
            </a:endParaRPr>
          </a:p>
          <a:p>
            <a:pPr>
              <a:lnSpc>
                <a:spcPct val="120000"/>
              </a:lnSpc>
              <a:spcBef>
                <a:spcPts val="0"/>
              </a:spcBef>
            </a:pPr>
            <a:r>
              <a:rPr lang="zh-TW" altLang="en-US" sz="2400" b="1" dirty="0" smtClean="0">
                <a:solidFill>
                  <a:schemeClr val="tx1"/>
                </a:solidFill>
                <a:latin typeface="標楷體" pitchFamily="65" charset="-120"/>
                <a:ea typeface="標楷體" pitchFamily="65" charset="-120"/>
              </a:rPr>
              <a:t>有</a:t>
            </a:r>
            <a:r>
              <a:rPr lang="zh-TW" altLang="en-US" sz="2400" b="1" dirty="0">
                <a:solidFill>
                  <a:schemeClr val="tx1"/>
                </a:solidFill>
                <a:latin typeface="標楷體" pitchFamily="65" charset="-120"/>
                <a:ea typeface="標楷體" pitchFamily="65" charset="-120"/>
              </a:rPr>
              <a:t>經管單位之財產（如行政、教學等設備）：由財產經管單位提維修申請及驗收</a:t>
            </a:r>
            <a:r>
              <a:rPr lang="zh-TW" altLang="en-US" sz="2400" b="1" dirty="0" smtClean="0">
                <a:solidFill>
                  <a:schemeClr val="tx1"/>
                </a:solidFill>
                <a:latin typeface="標楷體" pitchFamily="65" charset="-120"/>
                <a:ea typeface="標楷體" pitchFamily="65" charset="-120"/>
              </a:rPr>
              <a:t>。</a:t>
            </a:r>
            <a:endParaRPr lang="en-US" altLang="zh-TW" sz="2400" b="1" dirty="0" smtClean="0">
              <a:solidFill>
                <a:schemeClr val="tx1"/>
              </a:solidFill>
              <a:latin typeface="標楷體" pitchFamily="65" charset="-120"/>
              <a:ea typeface="標楷體" pitchFamily="65" charset="-120"/>
            </a:endParaRPr>
          </a:p>
          <a:p>
            <a:r>
              <a:rPr lang="zh-TW" altLang="en-US" sz="2400" b="1" dirty="0" smtClean="0">
                <a:solidFill>
                  <a:schemeClr val="tx1"/>
                </a:solidFill>
                <a:latin typeface="標楷體" pitchFamily="65" charset="-120"/>
                <a:ea typeface="標楷體" pitchFamily="65" charset="-120"/>
              </a:rPr>
              <a:t>供水系統部分：供水管線毀損時，由需供水單位提申請維修及驗收。供水管線供應多單位或多棟建築物時，以最靠近前端維修點為申請及驗收單位。 </a:t>
            </a:r>
          </a:p>
          <a:p>
            <a:pPr>
              <a:lnSpc>
                <a:spcPct val="120000"/>
              </a:lnSpc>
              <a:spcBef>
                <a:spcPts val="0"/>
              </a:spcBef>
            </a:pPr>
            <a:r>
              <a:rPr lang="zh-TW" altLang="en-US" sz="2400" b="1" dirty="0" smtClean="0">
                <a:solidFill>
                  <a:schemeClr val="tx1"/>
                </a:solidFill>
                <a:latin typeface="標楷體" pitchFamily="65" charset="-120"/>
                <a:ea typeface="標楷體" pitchFamily="65" charset="-120"/>
              </a:rPr>
              <a:t>景觀</a:t>
            </a:r>
            <a:r>
              <a:rPr lang="zh-TW" altLang="en-US" sz="2400" b="1" dirty="0">
                <a:solidFill>
                  <a:schemeClr val="tx1"/>
                </a:solidFill>
                <a:latin typeface="標楷體" pitchFamily="65" charset="-120"/>
                <a:ea typeface="標楷體" pitchFamily="65" charset="-120"/>
              </a:rPr>
              <a:t>座椅、植栽綠化養護、植栽噴灌系統及戶外休閒設施部分：由</a:t>
            </a:r>
            <a:r>
              <a:rPr lang="zh-TW" altLang="en-US" sz="2400" b="1" dirty="0" smtClean="0">
                <a:solidFill>
                  <a:schemeClr val="tx1"/>
                </a:solidFill>
                <a:latin typeface="標楷體" pitchFamily="65" charset="-120"/>
                <a:ea typeface="標楷體" pitchFamily="65" charset="-120"/>
              </a:rPr>
              <a:t>總務處環安中心提</a:t>
            </a:r>
            <a:r>
              <a:rPr lang="zh-TW" altLang="en-US" sz="2400" b="1" dirty="0">
                <a:solidFill>
                  <a:schemeClr val="tx1"/>
                </a:solidFill>
                <a:latin typeface="標楷體" pitchFamily="65" charset="-120"/>
                <a:ea typeface="標楷體" pitchFamily="65" charset="-120"/>
              </a:rPr>
              <a:t>維修申請及驗收。 </a:t>
            </a:r>
            <a:endParaRPr lang="en-US" altLang="zh-TW" sz="2400" b="1" dirty="0">
              <a:solidFill>
                <a:schemeClr val="tx1"/>
              </a:solidFill>
              <a:latin typeface="標楷體" pitchFamily="65" charset="-120"/>
              <a:ea typeface="標楷體" pitchFamily="65" charset="-120"/>
            </a:endParaRPr>
          </a:p>
          <a:p>
            <a:pPr>
              <a:lnSpc>
                <a:spcPct val="120000"/>
              </a:lnSpc>
              <a:spcBef>
                <a:spcPts val="0"/>
              </a:spcBef>
            </a:pPr>
            <a:r>
              <a:rPr lang="zh-TW" altLang="en-US" sz="2400" b="1" dirty="0" smtClean="0">
                <a:solidFill>
                  <a:schemeClr val="tx1"/>
                </a:solidFill>
                <a:latin typeface="標楷體" pitchFamily="65" charset="-120"/>
                <a:ea typeface="標楷體" pitchFamily="65" charset="-120"/>
              </a:rPr>
              <a:t>學生</a:t>
            </a:r>
            <a:r>
              <a:rPr lang="zh-TW" altLang="en-US" sz="2400" b="1" dirty="0">
                <a:solidFill>
                  <a:schemeClr val="tx1"/>
                </a:solidFill>
                <a:latin typeface="標楷體" pitchFamily="65" charset="-120"/>
                <a:ea typeface="標楷體" pitchFamily="65" charset="-120"/>
              </a:rPr>
              <a:t>宿舍部分：由學務處提維修申請及驗收</a:t>
            </a:r>
            <a:r>
              <a:rPr lang="zh-TW" altLang="en-US" sz="2400" b="1" dirty="0" smtClean="0">
                <a:solidFill>
                  <a:schemeClr val="tx1"/>
                </a:solidFill>
                <a:latin typeface="標楷體" pitchFamily="65" charset="-120"/>
                <a:ea typeface="標楷體" pitchFamily="65" charset="-120"/>
              </a:rPr>
              <a:t>。</a:t>
            </a:r>
            <a:endParaRPr lang="en-US" altLang="zh-TW" sz="2400" b="1" dirty="0" smtClean="0">
              <a:solidFill>
                <a:schemeClr val="tx1"/>
              </a:solidFill>
              <a:latin typeface="標楷體" pitchFamily="65" charset="-120"/>
              <a:ea typeface="標楷體" pitchFamily="65" charset="-120"/>
            </a:endParaRPr>
          </a:p>
          <a:p>
            <a:pPr>
              <a:lnSpc>
                <a:spcPct val="120000"/>
              </a:lnSpc>
              <a:spcBef>
                <a:spcPts val="0"/>
              </a:spcBef>
            </a:pPr>
            <a:r>
              <a:rPr lang="zh-TW" altLang="en-US" sz="2400" b="1" dirty="0" smtClean="0">
                <a:solidFill>
                  <a:schemeClr val="tx1"/>
                </a:solidFill>
                <a:latin typeface="標楷體" pitchFamily="65" charset="-120"/>
                <a:ea typeface="標楷體" pitchFamily="65" charset="-120"/>
              </a:rPr>
              <a:t>其他區域可參閱國立</a:t>
            </a:r>
            <a:r>
              <a:rPr lang="zh-TW" altLang="en-US" sz="2400" b="1" dirty="0">
                <a:solidFill>
                  <a:schemeClr val="tx1"/>
                </a:solidFill>
                <a:latin typeface="標楷體" pitchFamily="65" charset="-120"/>
                <a:ea typeface="標楷體" pitchFamily="65" charset="-120"/>
              </a:rPr>
              <a:t>彰化師範大學工程維護採購驗收作業流程實施</a:t>
            </a:r>
            <a:r>
              <a:rPr lang="zh-TW" altLang="en-US" sz="2400" b="1" dirty="0" smtClean="0">
                <a:solidFill>
                  <a:schemeClr val="tx1"/>
                </a:solidFill>
                <a:latin typeface="標楷體" pitchFamily="65" charset="-120"/>
                <a:ea typeface="標楷體" pitchFamily="65" charset="-120"/>
              </a:rPr>
              <a:t>要點</a:t>
            </a:r>
            <a:r>
              <a:rPr lang="zh-TW" altLang="en-US" b="1" dirty="0" smtClean="0">
                <a:solidFill>
                  <a:schemeClr val="tx1"/>
                </a:solidFill>
                <a:latin typeface="標楷體" pitchFamily="65" charset="-120"/>
                <a:ea typeface="標楷體" pitchFamily="65" charset="-120"/>
              </a:rPr>
              <a:t>。 </a:t>
            </a:r>
            <a:endParaRPr lang="zh-TW" altLang="en-US" b="1" dirty="0">
              <a:solidFill>
                <a:schemeClr val="tx1"/>
              </a:solidFill>
              <a:latin typeface="標楷體" pitchFamily="65" charset="-120"/>
              <a:ea typeface="標楷體" pitchFamily="65" charset="-120"/>
            </a:endParaRPr>
          </a:p>
          <a:p>
            <a:pPr marL="0" indent="0">
              <a:buNone/>
            </a:pPr>
            <a:endParaRPr lang="en-US" altLang="zh-TW" dirty="0"/>
          </a:p>
          <a:p>
            <a:pPr marL="0" indent="0">
              <a:buNone/>
            </a:pPr>
            <a:endParaRPr lang="zh-TW" altLang="en-US" dirty="0"/>
          </a:p>
          <a:p>
            <a:endParaRPr lang="zh-TW" altLang="en-US" dirty="0"/>
          </a:p>
          <a:p>
            <a:endParaRPr lang="en-US" altLang="zh-TW" dirty="0" smtClean="0">
              <a:solidFill>
                <a:schemeClr val="tx1"/>
              </a:solidFill>
              <a:latin typeface="新細明體" panose="02020500000000000000" pitchFamily="18" charset="-120"/>
              <a:ea typeface="新細明體" panose="02020500000000000000" pitchFamily="18" charset="-120"/>
            </a:endParaRPr>
          </a:p>
          <a:p>
            <a:endParaRPr lang="zh-TW" altLang="en-US" dirty="0">
              <a:solidFill>
                <a:schemeClr val="tx1"/>
              </a:solidFill>
              <a:latin typeface="新細明體" panose="02020500000000000000" pitchFamily="18" charset="-120"/>
              <a:ea typeface="新細明體" panose="02020500000000000000" pitchFamily="18" charset="-120"/>
            </a:endParaRPr>
          </a:p>
          <a:p>
            <a:endParaRPr lang="zh-TW" altLang="en-US" dirty="0"/>
          </a:p>
        </p:txBody>
      </p:sp>
    </p:spTree>
    <p:extLst>
      <p:ext uri="{BB962C8B-B14F-4D97-AF65-F5344CB8AC3E}">
        <p14:creationId xmlns:p14="http://schemas.microsoft.com/office/powerpoint/2010/main" val="2895021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內容版面配置區 10" descr="進德分布1.jpg"/>
          <p:cNvPicPr>
            <a:picLocks noGrp="1" noChangeAspect="1"/>
          </p:cNvPicPr>
          <p:nvPr>
            <p:ph idx="1"/>
          </p:nvPr>
        </p:nvPicPr>
        <p:blipFill>
          <a:blip r:embed="rId2"/>
          <a:stretch>
            <a:fillRect/>
          </a:stretch>
        </p:blipFill>
        <p:spPr>
          <a:xfrm>
            <a:off x="262101" y="1500188"/>
            <a:ext cx="6555313" cy="4633912"/>
          </a:xfrm>
        </p:spPr>
      </p:pic>
      <p:sp>
        <p:nvSpPr>
          <p:cNvPr id="2" name="標題 1"/>
          <p:cNvSpPr>
            <a:spLocks noGrp="1"/>
          </p:cNvSpPr>
          <p:nvPr>
            <p:ph type="title"/>
          </p:nvPr>
        </p:nvSpPr>
        <p:spPr>
          <a:xfrm>
            <a:off x="677334" y="373117"/>
            <a:ext cx="8596668" cy="1320800"/>
          </a:xfrm>
        </p:spPr>
        <p:txBody>
          <a:bodyPr>
            <a:normAutofit fontScale="90000"/>
          </a:bodyPr>
          <a:lstStyle/>
          <a:p>
            <a:r>
              <a:rPr lang="zh-TW" altLang="zh-TW" dirty="0" smtClean="0"/>
              <a:t>營繕組人員負責校園土建及水電等設施修繕業務之分區圖</a:t>
            </a:r>
            <a:br>
              <a:rPr lang="zh-TW" altLang="zh-TW" dirty="0" smtClean="0"/>
            </a:br>
            <a:endParaRPr lang="zh-TW" altLang="en-US" dirty="0"/>
          </a:p>
        </p:txBody>
      </p:sp>
      <p:sp>
        <p:nvSpPr>
          <p:cNvPr id="8" name="文字方塊 7"/>
          <p:cNvSpPr txBox="1"/>
          <p:nvPr/>
        </p:nvSpPr>
        <p:spPr>
          <a:xfrm>
            <a:off x="804043" y="1686910"/>
            <a:ext cx="1371600" cy="369332"/>
          </a:xfrm>
          <a:prstGeom prst="rect">
            <a:avLst/>
          </a:prstGeom>
          <a:noFill/>
        </p:spPr>
        <p:txBody>
          <a:bodyPr wrap="square" rtlCol="0">
            <a:spAutoFit/>
          </a:bodyPr>
          <a:lstStyle/>
          <a:p>
            <a:r>
              <a:rPr lang="zh-TW" altLang="en-US" dirty="0" smtClean="0"/>
              <a:t>進德校區</a:t>
            </a:r>
            <a:endParaRPr lang="zh-TW" altLang="en-US" dirty="0"/>
          </a:p>
        </p:txBody>
      </p:sp>
      <p:pic>
        <p:nvPicPr>
          <p:cNvPr id="6" name="圖片 5" descr="分布表格.jpg"/>
          <p:cNvPicPr>
            <a:picLocks noChangeAspect="1"/>
          </p:cNvPicPr>
          <p:nvPr/>
        </p:nvPicPr>
        <p:blipFill>
          <a:blip r:embed="rId3"/>
          <a:stretch>
            <a:fillRect/>
          </a:stretch>
        </p:blipFill>
        <p:spPr>
          <a:xfrm>
            <a:off x="6248908" y="1498600"/>
            <a:ext cx="5523992" cy="4292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descr="寶山分布.jpg"/>
          <p:cNvPicPr>
            <a:picLocks noGrp="1" noChangeAspect="1"/>
          </p:cNvPicPr>
          <p:nvPr>
            <p:ph idx="1"/>
          </p:nvPr>
        </p:nvPicPr>
        <p:blipFill>
          <a:blip r:embed="rId2"/>
          <a:stretch>
            <a:fillRect/>
          </a:stretch>
        </p:blipFill>
        <p:spPr>
          <a:xfrm>
            <a:off x="313856" y="1714500"/>
            <a:ext cx="6335276" cy="4479925"/>
          </a:xfrm>
        </p:spPr>
      </p:pic>
      <p:sp>
        <p:nvSpPr>
          <p:cNvPr id="2" name="標題 1"/>
          <p:cNvSpPr>
            <a:spLocks noGrp="1"/>
          </p:cNvSpPr>
          <p:nvPr>
            <p:ph type="title"/>
          </p:nvPr>
        </p:nvSpPr>
        <p:spPr/>
        <p:txBody>
          <a:bodyPr>
            <a:normAutofit fontScale="90000"/>
          </a:bodyPr>
          <a:lstStyle/>
          <a:p>
            <a:r>
              <a:rPr lang="zh-TW" altLang="zh-TW" dirty="0" smtClean="0"/>
              <a:t>營繕組人員負責校園土建及水電等設施修繕業務之分區圖</a:t>
            </a:r>
            <a:br>
              <a:rPr lang="zh-TW" altLang="zh-TW" dirty="0" smtClean="0"/>
            </a:br>
            <a:endParaRPr lang="zh-TW" altLang="en-US" dirty="0"/>
          </a:p>
        </p:txBody>
      </p:sp>
      <p:sp>
        <p:nvSpPr>
          <p:cNvPr id="12" name="文字方塊 11"/>
          <p:cNvSpPr txBox="1"/>
          <p:nvPr/>
        </p:nvSpPr>
        <p:spPr>
          <a:xfrm>
            <a:off x="819807" y="1844565"/>
            <a:ext cx="1560787" cy="369332"/>
          </a:xfrm>
          <a:prstGeom prst="rect">
            <a:avLst/>
          </a:prstGeom>
          <a:noFill/>
        </p:spPr>
        <p:txBody>
          <a:bodyPr wrap="square" rtlCol="0">
            <a:spAutoFit/>
          </a:bodyPr>
          <a:lstStyle/>
          <a:p>
            <a:r>
              <a:rPr lang="zh-TW" altLang="en-US" dirty="0" smtClean="0"/>
              <a:t>寶山校區</a:t>
            </a:r>
            <a:endParaRPr lang="zh-TW" altLang="en-US" dirty="0"/>
          </a:p>
        </p:txBody>
      </p:sp>
      <p:pic>
        <p:nvPicPr>
          <p:cNvPr id="6" name="圖片 5" descr="分布表格.jpg"/>
          <p:cNvPicPr>
            <a:picLocks noChangeAspect="1"/>
          </p:cNvPicPr>
          <p:nvPr/>
        </p:nvPicPr>
        <p:blipFill>
          <a:blip r:embed="rId3"/>
          <a:stretch>
            <a:fillRect/>
          </a:stretch>
        </p:blipFill>
        <p:spPr>
          <a:xfrm>
            <a:off x="6083808" y="1511300"/>
            <a:ext cx="5523992" cy="4292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latin typeface="標楷體" pitchFamily="65" charset="-120"/>
                <a:ea typeface="標楷體" pitchFamily="65" charset="-120"/>
              </a:rPr>
              <a:t>節能減碳</a:t>
            </a:r>
            <a:r>
              <a:rPr lang="zh-TW" altLang="en-US" b="1" dirty="0" smtClean="0">
                <a:latin typeface="標楷體" pitchFamily="65" charset="-120"/>
                <a:ea typeface="標楷體" pitchFamily="65" charset="-120"/>
              </a:rPr>
              <a:t>宣導</a:t>
            </a:r>
            <a:r>
              <a:rPr lang="zh-TW" altLang="zh-TW" b="1" dirty="0" smtClean="0">
                <a:latin typeface="標楷體" pitchFamily="65" charset="-120"/>
                <a:ea typeface="標楷體" pitchFamily="65" charset="-120"/>
              </a:rPr>
              <a:t>事項</a:t>
            </a:r>
            <a:br>
              <a:rPr lang="zh-TW" altLang="zh-TW" b="1" dirty="0" smtClean="0">
                <a:latin typeface="標楷體" pitchFamily="65" charset="-120"/>
                <a:ea typeface="標楷體" pitchFamily="65" charset="-120"/>
              </a:rPr>
            </a:br>
            <a:endParaRPr lang="zh-TW" altLang="en-US" dirty="0"/>
          </a:p>
        </p:txBody>
      </p:sp>
      <p:sp>
        <p:nvSpPr>
          <p:cNvPr id="3" name="內容版面配置區 2"/>
          <p:cNvSpPr>
            <a:spLocks noGrp="1"/>
          </p:cNvSpPr>
          <p:nvPr>
            <p:ph idx="1"/>
          </p:nvPr>
        </p:nvSpPr>
        <p:spPr>
          <a:xfrm>
            <a:off x="639234" y="1422401"/>
            <a:ext cx="8596668" cy="4610100"/>
          </a:xfrm>
        </p:spPr>
        <p:txBody>
          <a:bodyPr>
            <a:normAutofit fontScale="92500" lnSpcReduction="10000"/>
          </a:bodyPr>
          <a:lstStyle/>
          <a:p>
            <a:r>
              <a:rPr lang="zh-TW" altLang="zh-TW" sz="2400" b="1" dirty="0" smtClean="0">
                <a:latin typeface="標楷體" pitchFamily="65" charset="-120"/>
                <a:ea typeface="標楷體" pitchFamily="65" charset="-120"/>
              </a:rPr>
              <a:t>依據教育部</a:t>
            </a:r>
            <a:r>
              <a:rPr lang="en-US" altLang="zh-TW" sz="2400" b="1" dirty="0" smtClean="0">
                <a:latin typeface="標楷體" pitchFamily="65" charset="-120"/>
                <a:ea typeface="標楷體" pitchFamily="65" charset="-120"/>
              </a:rPr>
              <a:t>102</a:t>
            </a:r>
            <a:r>
              <a:rPr lang="zh-TW" altLang="zh-TW" sz="2400" b="1" dirty="0" smtClean="0">
                <a:latin typeface="標楷體" pitchFamily="65" charset="-120"/>
                <a:ea typeface="標楷體" pitchFamily="65" charset="-120"/>
              </a:rPr>
              <a:t>年</a:t>
            </a:r>
            <a:r>
              <a:rPr lang="en-US" altLang="zh-TW" sz="2400" b="1" dirty="0" smtClean="0">
                <a:latin typeface="標楷體" pitchFamily="65" charset="-120"/>
                <a:ea typeface="標楷體" pitchFamily="65" charset="-120"/>
              </a:rPr>
              <a:t>4</a:t>
            </a:r>
            <a:r>
              <a:rPr lang="zh-TW" altLang="zh-TW" sz="2400" b="1" dirty="0" smtClean="0">
                <a:latin typeface="標楷體" pitchFamily="65" charset="-120"/>
                <a:ea typeface="標楷體" pitchFamily="65" charset="-120"/>
              </a:rPr>
              <a:t>月</a:t>
            </a:r>
            <a:r>
              <a:rPr lang="en-US" altLang="zh-TW" sz="2400" b="1" dirty="0" smtClean="0">
                <a:latin typeface="標楷體" pitchFamily="65" charset="-120"/>
                <a:ea typeface="標楷體" pitchFamily="65" charset="-120"/>
              </a:rPr>
              <a:t>26</a:t>
            </a:r>
            <a:r>
              <a:rPr lang="zh-TW" altLang="zh-TW" sz="2400" b="1" dirty="0" smtClean="0">
                <a:latin typeface="標楷體" pitchFamily="65" charset="-120"/>
                <a:ea typeface="標楷體" pitchFamily="65" charset="-120"/>
              </a:rPr>
              <a:t>日臺教資</a:t>
            </a:r>
            <a:r>
              <a:rPr lang="en-US" altLang="zh-TW" sz="2400" b="1"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六</a:t>
            </a:r>
            <a:r>
              <a:rPr lang="en-US" altLang="zh-TW" sz="2400" b="1"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字第</a:t>
            </a:r>
            <a:r>
              <a:rPr lang="en-US" altLang="zh-TW" sz="2400" b="1" dirty="0" smtClean="0">
                <a:latin typeface="標楷體" pitchFamily="65" charset="-120"/>
                <a:ea typeface="標楷體" pitchFamily="65" charset="-120"/>
              </a:rPr>
              <a:t>1020060848</a:t>
            </a:r>
            <a:r>
              <a:rPr lang="zh-TW" altLang="zh-TW" sz="2400" b="1" dirty="0" smtClean="0">
                <a:latin typeface="標楷體" pitchFamily="65" charset="-120"/>
                <a:ea typeface="標楷體" pitchFamily="65" charset="-120"/>
              </a:rPr>
              <a:t>號函，訂總體目標：以</a:t>
            </a:r>
            <a:r>
              <a:rPr lang="en-US" altLang="zh-TW" sz="2400" b="1" dirty="0" smtClean="0">
                <a:latin typeface="標楷體" pitchFamily="65" charset="-120"/>
                <a:ea typeface="標楷體" pitchFamily="65" charset="-120"/>
              </a:rPr>
              <a:t>96</a:t>
            </a:r>
            <a:r>
              <a:rPr lang="zh-TW" altLang="zh-TW" sz="2400" b="1" dirty="0" smtClean="0">
                <a:latin typeface="標楷體" pitchFamily="65" charset="-120"/>
                <a:ea typeface="標楷體" pitchFamily="65" charset="-120"/>
              </a:rPr>
              <a:t>年為計算基準，至</a:t>
            </a:r>
            <a:r>
              <a:rPr lang="en-US" altLang="zh-TW" sz="2400" b="1" dirty="0" smtClean="0">
                <a:latin typeface="標楷體" pitchFamily="65" charset="-120"/>
                <a:ea typeface="標楷體" pitchFamily="65" charset="-120"/>
              </a:rPr>
              <a:t>104</a:t>
            </a:r>
            <a:r>
              <a:rPr lang="zh-TW" altLang="zh-TW" sz="2400" b="1" dirty="0" smtClean="0">
                <a:latin typeface="標楷體" pitchFamily="65" charset="-120"/>
                <a:ea typeface="標楷體" pitchFamily="65" charset="-120"/>
              </a:rPr>
              <a:t>年之用電</a:t>
            </a:r>
            <a:r>
              <a:rPr lang="zh-TW" altLang="en-US" sz="2400" b="1" dirty="0" smtClean="0">
                <a:latin typeface="標楷體" pitchFamily="65" charset="-120"/>
                <a:ea typeface="標楷體" pitchFamily="65" charset="-120"/>
              </a:rPr>
              <a:t>、用</a:t>
            </a:r>
            <a:r>
              <a:rPr lang="zh-TW" altLang="zh-TW" sz="2400" b="1" dirty="0" smtClean="0">
                <a:latin typeface="標楷體" pitchFamily="65" charset="-120"/>
                <a:ea typeface="標楷體" pitchFamily="65" charset="-120"/>
              </a:rPr>
              <a:t>水、用油累積節約率為</a:t>
            </a:r>
            <a:r>
              <a:rPr lang="en-US" altLang="zh-TW" sz="2400" b="1" dirty="0" smtClean="0">
                <a:latin typeface="標楷體" pitchFamily="65" charset="-120"/>
                <a:ea typeface="標楷體" pitchFamily="65" charset="-120"/>
              </a:rPr>
              <a:t>10%</a:t>
            </a:r>
            <a:r>
              <a:rPr lang="zh-TW" altLang="en-US" sz="2400" b="1" dirty="0" smtClean="0">
                <a:latin typeface="標楷體" pitchFamily="65" charset="-120"/>
                <a:ea typeface="標楷體" pitchFamily="65" charset="-120"/>
              </a:rPr>
              <a:t>、</a:t>
            </a:r>
            <a:r>
              <a:rPr lang="en-US" altLang="zh-TW" sz="2400" b="1" dirty="0" smtClean="0">
                <a:latin typeface="標楷體" pitchFamily="65" charset="-120"/>
                <a:ea typeface="標楷體" pitchFamily="65" charset="-120"/>
              </a:rPr>
              <a:t>12%</a:t>
            </a:r>
            <a:r>
              <a:rPr lang="zh-TW" altLang="zh-TW" sz="2400" b="1" dirty="0" smtClean="0">
                <a:latin typeface="標楷體" pitchFamily="65" charset="-120"/>
                <a:ea typeface="標楷體" pitchFamily="65" charset="-120"/>
              </a:rPr>
              <a:t>、</a:t>
            </a:r>
            <a:r>
              <a:rPr lang="en-US" altLang="zh-TW" sz="2400" b="1" dirty="0" smtClean="0">
                <a:latin typeface="標楷體" pitchFamily="65" charset="-120"/>
                <a:ea typeface="標楷體" pitchFamily="65" charset="-120"/>
              </a:rPr>
              <a:t>14%</a:t>
            </a:r>
            <a:r>
              <a:rPr lang="zh-TW" altLang="zh-TW" sz="2400" b="1" dirty="0" smtClean="0">
                <a:latin typeface="標楷體" pitchFamily="65" charset="-120"/>
                <a:ea typeface="標楷體" pitchFamily="65" charset="-120"/>
              </a:rPr>
              <a:t>及用紙</a:t>
            </a:r>
            <a:r>
              <a:rPr lang="en-US" altLang="zh-TW" sz="2400" b="1"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線上簽核績效指標達</a:t>
            </a:r>
            <a:r>
              <a:rPr lang="en-US" altLang="zh-TW" sz="2400" b="1" dirty="0" smtClean="0">
                <a:latin typeface="標楷體" pitchFamily="65" charset="-120"/>
                <a:ea typeface="標楷體" pitchFamily="65" charset="-120"/>
              </a:rPr>
              <a:t>40%</a:t>
            </a:r>
            <a:r>
              <a:rPr lang="zh-TW" altLang="zh-TW" sz="2400" b="1" dirty="0" smtClean="0">
                <a:latin typeface="標楷體" pitchFamily="65" charset="-120"/>
                <a:ea typeface="標楷體" pitchFamily="65" charset="-120"/>
              </a:rPr>
              <a:t>，學校除外</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節約</a:t>
            </a:r>
            <a:endParaRPr lang="en-US" altLang="zh-TW" sz="2400" b="1" dirty="0" smtClean="0">
              <a:latin typeface="標楷體" pitchFamily="65" charset="-120"/>
              <a:ea typeface="標楷體" pitchFamily="65" charset="-120"/>
            </a:endParaRPr>
          </a:p>
          <a:p>
            <a:r>
              <a:rPr lang="zh-TW" altLang="zh-TW" sz="2400" b="1" dirty="0" smtClean="0">
                <a:latin typeface="標楷體" pitchFamily="65" charset="-120"/>
                <a:ea typeface="標楷體" pitchFamily="65" charset="-120"/>
              </a:rPr>
              <a:t>請全校師生、同仁確實推動節約能源工作及加強推動環保意識，養成大家珍惜資源，節約用紙用水用電的習慣，本處每</a:t>
            </a:r>
            <a:r>
              <a:rPr lang="en-US" altLang="zh-TW" sz="2400" b="1" dirty="0" smtClean="0">
                <a:latin typeface="標楷體" pitchFamily="65" charset="-120"/>
                <a:ea typeface="標楷體" pitchFamily="65" charset="-120"/>
              </a:rPr>
              <a:t>2</a:t>
            </a:r>
            <a:r>
              <a:rPr lang="zh-TW" altLang="zh-TW" sz="2400" b="1" dirty="0" smtClean="0">
                <a:latin typeface="標楷體" pitchFamily="65" charset="-120"/>
                <a:ea typeface="標楷體" pitchFamily="65" charset="-120"/>
              </a:rPr>
              <a:t>個月公告各大樓用電量，並訂定以每年負成長</a:t>
            </a:r>
            <a:r>
              <a:rPr lang="en-US" altLang="zh-TW" sz="2400" b="1" dirty="0" smtClean="0">
                <a:latin typeface="標楷體" pitchFamily="65" charset="-120"/>
                <a:ea typeface="標楷體" pitchFamily="65" charset="-120"/>
              </a:rPr>
              <a:t>1.25%</a:t>
            </a:r>
            <a:r>
              <a:rPr lang="zh-TW" altLang="zh-TW" sz="2400" b="1" dirty="0" smtClean="0">
                <a:latin typeface="標楷體" pitchFamily="65" charset="-120"/>
                <a:ea typeface="標楷體" pitchFamily="65" charset="-120"/>
              </a:rPr>
              <a:t>為目標。</a:t>
            </a:r>
            <a:endParaRPr lang="en-US" altLang="zh-TW" sz="2400" b="1" dirty="0" smtClean="0">
              <a:latin typeface="標楷體" pitchFamily="65" charset="-120"/>
              <a:ea typeface="標楷體" pitchFamily="65" charset="-120"/>
            </a:endParaRPr>
          </a:p>
          <a:p>
            <a:r>
              <a:rPr lang="zh-TW" altLang="zh-TW" sz="2400" b="1" dirty="0" smtClean="0">
                <a:latin typeface="標楷體" pitchFamily="65" charset="-120"/>
                <a:ea typeface="標楷體" pitchFamily="65" charset="-120"/>
              </a:rPr>
              <a:t>請全校師生、同仁確實執行「隨手關燈、關水、關冷氣」、「室內冷氣最適溫度</a:t>
            </a:r>
            <a:r>
              <a:rPr lang="en-US" altLang="zh-TW" sz="2400" b="1" dirty="0" smtClean="0">
                <a:latin typeface="標楷體" pitchFamily="65" charset="-120"/>
                <a:ea typeface="標楷體" pitchFamily="65" charset="-120"/>
              </a:rPr>
              <a:t>26</a:t>
            </a:r>
            <a:r>
              <a:rPr lang="zh-TW" altLang="zh-TW" sz="2400" b="1" dirty="0" smtClean="0">
                <a:latin typeface="標楷體" pitchFamily="65" charset="-120"/>
                <a:ea typeface="標楷體" pitchFamily="65" charset="-120"/>
              </a:rPr>
              <a:t>～</a:t>
            </a:r>
            <a:r>
              <a:rPr lang="en-US" altLang="zh-TW" sz="2400" b="1" dirty="0" smtClean="0">
                <a:latin typeface="標楷體" pitchFamily="65" charset="-120"/>
                <a:ea typeface="標楷體" pitchFamily="65" charset="-120"/>
              </a:rPr>
              <a:t>28</a:t>
            </a:r>
            <a:r>
              <a:rPr lang="zh-TW" altLang="zh-TW" sz="2400" b="1" dirty="0" smtClean="0">
                <a:latin typeface="標楷體" pitchFamily="65" charset="-120"/>
                <a:ea typeface="標楷體" pitchFamily="65" charset="-120"/>
              </a:rPr>
              <a:t>℃」等管制措施</a:t>
            </a:r>
            <a:r>
              <a:rPr lang="zh-TW" altLang="en-US" sz="2400" b="1"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由本處相關人員編組採定期與不定期方式進行督導與查核</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r>
              <a:rPr lang="zh-TW" altLang="zh-TW" sz="2400" b="1" dirty="0" smtClean="0">
                <a:latin typeface="標楷體" pitchFamily="65" charset="-120"/>
                <a:ea typeface="標楷體" pitchFamily="65" charset="-120"/>
              </a:rPr>
              <a:t>依</a:t>
            </a:r>
            <a:r>
              <a:rPr lang="en-US" altLang="zh-TW" sz="2400" b="1" dirty="0" smtClean="0">
                <a:latin typeface="標楷體" pitchFamily="65" charset="-120"/>
                <a:ea typeface="標楷體" pitchFamily="65" charset="-120"/>
              </a:rPr>
              <a:t>99</a:t>
            </a:r>
            <a:r>
              <a:rPr lang="zh-TW" altLang="zh-TW" sz="2400" b="1" dirty="0" smtClean="0">
                <a:latin typeface="標楷體" pitchFamily="65" charset="-120"/>
                <a:ea typeface="標楷體" pitchFamily="65" charset="-120"/>
              </a:rPr>
              <a:t>年</a:t>
            </a:r>
            <a:r>
              <a:rPr lang="en-US" altLang="zh-TW" sz="2400" b="1" dirty="0" smtClean="0">
                <a:latin typeface="標楷體" pitchFamily="65" charset="-120"/>
                <a:ea typeface="標楷體" pitchFamily="65" charset="-120"/>
              </a:rPr>
              <a:t>5</a:t>
            </a:r>
            <a:r>
              <a:rPr lang="zh-TW" altLang="zh-TW" sz="2400" b="1" dirty="0" smtClean="0">
                <a:latin typeface="標楷體" pitchFamily="65" charset="-120"/>
                <a:ea typeface="標楷體" pitchFamily="65" charset="-120"/>
              </a:rPr>
              <a:t>月份行政會議決議通過，各單位新購置冷氣機</a:t>
            </a:r>
            <a:r>
              <a:rPr lang="en-US" altLang="zh-TW" sz="2400" b="1"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宿舍除外</a:t>
            </a:r>
            <a:r>
              <a:rPr lang="en-US" altLang="zh-TW" sz="2400" b="1"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由原廠免費加裝內建開機後</a:t>
            </a:r>
            <a:r>
              <a:rPr lang="en-US" altLang="zh-TW" sz="2400" b="1" dirty="0" smtClean="0">
                <a:latin typeface="標楷體" pitchFamily="65" charset="-120"/>
                <a:ea typeface="標楷體" pitchFamily="65" charset="-120"/>
              </a:rPr>
              <a:t>3</a:t>
            </a:r>
            <a:r>
              <a:rPr lang="zh-TW" altLang="zh-TW" sz="2400" b="1" dirty="0" smtClean="0">
                <a:latin typeface="標楷體" pitchFamily="65" charset="-120"/>
                <a:ea typeface="標楷體" pitchFamily="65" charset="-120"/>
              </a:rPr>
              <a:t>小時自動關機之裝置，並由原廠免費加裝內建溫度最低設定為</a:t>
            </a:r>
            <a:r>
              <a:rPr lang="en-US" altLang="zh-TW" sz="2400" b="1" dirty="0" smtClean="0">
                <a:latin typeface="標楷體" pitchFamily="65" charset="-120"/>
                <a:ea typeface="標楷體" pitchFamily="65" charset="-120"/>
              </a:rPr>
              <a:t>26</a:t>
            </a:r>
            <a:r>
              <a:rPr lang="zh-TW" altLang="zh-TW" sz="2400" b="1" dirty="0" smtClean="0">
                <a:latin typeface="標楷體" pitchFamily="65" charset="-120"/>
                <a:ea typeface="標楷體" pitchFamily="65" charset="-120"/>
              </a:rPr>
              <a:t>℃之裝置</a:t>
            </a:r>
            <a:r>
              <a:rPr lang="zh-TW" altLang="en-US" sz="2400" b="1" dirty="0" smtClean="0">
                <a:latin typeface="標楷體" pitchFamily="65" charset="-120"/>
                <a:ea typeface="標楷體" pitchFamily="65" charset="-120"/>
              </a:rPr>
              <a:t>。</a:t>
            </a:r>
            <a:endParaRPr lang="zh-TW" altLang="zh-TW" sz="2400" b="1" dirty="0" smtClean="0">
              <a:latin typeface="標楷體" pitchFamily="65" charset="-120"/>
              <a:ea typeface="標楷體" pitchFamily="65" charset="-120"/>
            </a:endParaRPr>
          </a:p>
          <a:p>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b="1" dirty="0" smtClean="0">
                <a:latin typeface="標楷體" pitchFamily="65" charset="-120"/>
                <a:ea typeface="標楷體" pitchFamily="65" charset="-120"/>
              </a:rPr>
              <a:t>填報校內網頁修繕系統</a:t>
            </a:r>
            <a:r>
              <a:rPr lang="zh-TW" altLang="en-US" b="1" dirty="0" smtClean="0">
                <a:latin typeface="標楷體" pitchFamily="65" charset="-120"/>
                <a:ea typeface="標楷體" pitchFamily="65" charset="-120"/>
              </a:rPr>
              <a:t>宣導</a:t>
            </a:r>
            <a:r>
              <a:rPr lang="zh-TW" altLang="zh-TW" b="1" dirty="0" smtClean="0">
                <a:latin typeface="標楷體" pitchFamily="65" charset="-120"/>
                <a:ea typeface="標楷體" pitchFamily="65" charset="-120"/>
              </a:rPr>
              <a:t>事項</a:t>
            </a:r>
            <a:endParaRPr lang="en-US" altLang="zh-TW" b="1" dirty="0" smtClean="0">
              <a:latin typeface="標楷體" pitchFamily="65" charset="-120"/>
              <a:ea typeface="標楷體" pitchFamily="65" charset="-120"/>
            </a:endParaRPr>
          </a:p>
        </p:txBody>
      </p:sp>
      <p:sp>
        <p:nvSpPr>
          <p:cNvPr id="3" name="內容版面配置區 2"/>
          <p:cNvSpPr>
            <a:spLocks noGrp="1"/>
          </p:cNvSpPr>
          <p:nvPr>
            <p:ph idx="1"/>
          </p:nvPr>
        </p:nvSpPr>
        <p:spPr>
          <a:xfrm>
            <a:off x="651934" y="1525589"/>
            <a:ext cx="8596668" cy="4913311"/>
          </a:xfrm>
        </p:spPr>
        <p:txBody>
          <a:bodyPr>
            <a:normAutofit/>
          </a:bodyPr>
          <a:lstStyle/>
          <a:p>
            <a:r>
              <a:rPr lang="zh-TW" altLang="zh-TW" sz="2400" b="1" dirty="0" smtClean="0">
                <a:latin typeface="標楷體" pitchFamily="65" charset="-120"/>
                <a:ea typeface="標楷體" pitchFamily="65" charset="-120"/>
              </a:rPr>
              <a:t>師長於本校網頁填報本校修繕系統前，下列事項請逕自通知相關單位，勿填報學校網頁修繕系統：</a:t>
            </a:r>
          </a:p>
          <a:p>
            <a:pPr lvl="0"/>
            <a:r>
              <a:rPr lang="zh-TW" altLang="zh-TW" sz="2000" b="1" dirty="0" smtClean="0">
                <a:latin typeface="標楷體" pitchFamily="65" charset="-120"/>
                <a:ea typeface="標楷體" pitchFamily="65" charset="-120"/>
              </a:rPr>
              <a:t>請逕自通知保管組：教師宿舍或職員宿舍等修繕。</a:t>
            </a:r>
          </a:p>
          <a:p>
            <a:pPr lvl="0"/>
            <a:r>
              <a:rPr lang="zh-TW" altLang="zh-TW" sz="2000" b="1" dirty="0" smtClean="0">
                <a:latin typeface="標楷體" pitchFamily="65" charset="-120"/>
                <a:ea typeface="標楷體" pitchFamily="65" charset="-120"/>
              </a:rPr>
              <a:t>請逕自通知事物組：飲水機、事務機器、自動販賣機修繕、環境蟲害防治、餐廳修繕或事務、清潔衛生、化糞池抽水肥等。</a:t>
            </a:r>
          </a:p>
          <a:p>
            <a:pPr lvl="0"/>
            <a:r>
              <a:rPr lang="zh-TW" altLang="zh-TW" sz="2000" b="1" dirty="0" smtClean="0">
                <a:latin typeface="標楷體" pitchFamily="65" charset="-120"/>
                <a:ea typeface="標楷體" pitchFamily="65" charset="-120"/>
              </a:rPr>
              <a:t>請逕自通知環安中心：園藝植栽、澆水噴灌、實驗室安全等問題。</a:t>
            </a:r>
          </a:p>
          <a:p>
            <a:r>
              <a:rPr lang="zh-TW" altLang="zh-TW" sz="2400" b="1" dirty="0" smtClean="0">
                <a:latin typeface="標楷體" pitchFamily="65" charset="-120"/>
                <a:ea typeface="標楷體" pitchFamily="65" charset="-120"/>
              </a:rPr>
              <a:t>校內正進行部分建築物整修，為了全校師生同仁的安全，請勿任意進入工地，以免發生危險，若有發現校內設施損壞，可透過網頁線上報修系統報修，網址</a:t>
            </a:r>
            <a:r>
              <a:rPr lang="en-US" altLang="zh-TW" sz="2400" b="1" dirty="0" smtClean="0">
                <a:latin typeface="標楷體" pitchFamily="65" charset="-120"/>
                <a:ea typeface="標楷體" pitchFamily="65" charset="-120"/>
              </a:rPr>
              <a:t>:https://apss.ncue.edu.tw/repair1/stuff/stuff_index.html</a:t>
            </a:r>
            <a:endParaRPr lang="zh-TW" altLang="zh-TW" sz="2400" b="1" dirty="0" smtClean="0">
              <a:latin typeface="標楷體" pitchFamily="65" charset="-120"/>
              <a:ea typeface="標楷體" pitchFamily="65" charset="-120"/>
            </a:endParaRPr>
          </a:p>
          <a:p>
            <a:endParaRPr lang="en-US" altLang="zh-TW" dirty="0"/>
          </a:p>
          <a:p>
            <a:endParaRPr lang="en-US" altLang="zh-TW" dirty="0"/>
          </a:p>
        </p:txBody>
      </p:sp>
    </p:spTree>
    <p:extLst>
      <p:ext uri="{BB962C8B-B14F-4D97-AF65-F5344CB8AC3E}">
        <p14:creationId xmlns:p14="http://schemas.microsoft.com/office/powerpoint/2010/main" val="1079913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712" y="311150"/>
            <a:ext cx="10058400" cy="6406624"/>
          </a:xfrm>
          <a:prstGeom prst="rect">
            <a:avLst/>
          </a:prstGeom>
        </p:spPr>
      </p:pic>
    </p:spTree>
    <p:extLst>
      <p:ext uri="{BB962C8B-B14F-4D97-AF65-F5344CB8AC3E}">
        <p14:creationId xmlns:p14="http://schemas.microsoft.com/office/powerpoint/2010/main" val="3331545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dirty="0" smtClean="0"/>
              <a:t>填報校內網頁修繕系統</a:t>
            </a:r>
            <a:r>
              <a:rPr lang="zh-TW" altLang="en-US" dirty="0" smtClean="0"/>
              <a:t>宣導</a:t>
            </a:r>
            <a:r>
              <a:rPr lang="zh-TW" altLang="zh-TW" dirty="0" smtClean="0"/>
              <a:t>事項</a:t>
            </a:r>
            <a:endParaRPr lang="en-US" altLang="zh-TW" dirty="0" smtClean="0"/>
          </a:p>
        </p:txBody>
      </p:sp>
      <p:sp>
        <p:nvSpPr>
          <p:cNvPr id="3" name="內容版面配置區 2"/>
          <p:cNvSpPr>
            <a:spLocks noGrp="1"/>
          </p:cNvSpPr>
          <p:nvPr>
            <p:ph idx="1"/>
          </p:nvPr>
        </p:nvSpPr>
        <p:spPr>
          <a:xfrm>
            <a:off x="601134" y="1322389"/>
            <a:ext cx="8596668" cy="4786311"/>
          </a:xfrm>
        </p:spPr>
        <p:txBody>
          <a:bodyPr>
            <a:normAutofit/>
          </a:bodyPr>
          <a:lstStyle/>
          <a:p>
            <a:r>
              <a:rPr lang="zh-TW" altLang="en-US" sz="2400" b="1" dirty="0" smtClean="0">
                <a:solidFill>
                  <a:schemeClr val="tx1"/>
                </a:solidFill>
                <a:latin typeface="標楷體" pitchFamily="65" charset="-120"/>
                <a:ea typeface="標楷體" pitchFamily="65" charset="-120"/>
              </a:rPr>
              <a:t>本校</a:t>
            </a:r>
            <a:r>
              <a:rPr lang="zh-TW" altLang="en-US" sz="2400" b="1" dirty="0">
                <a:solidFill>
                  <a:schemeClr val="tx1"/>
                </a:solidFill>
                <a:latin typeface="標楷體" pitchFamily="65" charset="-120"/>
                <a:ea typeface="標楷體" pitchFamily="65" charset="-120"/>
              </a:rPr>
              <a:t>各項設施之使用或管理單位應自行負責管理及</a:t>
            </a:r>
            <a:r>
              <a:rPr lang="zh-TW" altLang="en-US" sz="2400" b="1" dirty="0" smtClean="0">
                <a:solidFill>
                  <a:schemeClr val="tx1"/>
                </a:solidFill>
                <a:latin typeface="標楷體" pitchFamily="65" charset="-120"/>
                <a:ea typeface="標楷體" pitchFamily="65" charset="-120"/>
              </a:rPr>
              <a:t>維護。</a:t>
            </a:r>
            <a:endParaRPr lang="en-US" altLang="zh-TW" sz="2400" b="1" dirty="0" smtClean="0">
              <a:solidFill>
                <a:schemeClr val="tx1"/>
              </a:solidFill>
              <a:latin typeface="標楷體" pitchFamily="65" charset="-120"/>
              <a:ea typeface="標楷體" pitchFamily="65" charset="-120"/>
            </a:endParaRPr>
          </a:p>
          <a:p>
            <a:r>
              <a:rPr lang="zh-TW" altLang="en-US" sz="2400" b="1" dirty="0" smtClean="0">
                <a:solidFill>
                  <a:schemeClr val="tx1"/>
                </a:solidFill>
                <a:latin typeface="標楷體" pitchFamily="65" charset="-120"/>
                <a:ea typeface="標楷體" pitchFamily="65" charset="-120"/>
              </a:rPr>
              <a:t>常未判斷是否為水電或木工類之修繕，即填送修繕申請單或填報校園線上修繕系統，如不清楚該品項類別，可直接電洽詢問營繕組，另外應注意該維修是否仍為廠商保固期限內，如在期間內，應聯絡廠商進行保固。</a:t>
            </a:r>
            <a:endParaRPr lang="en-US" altLang="zh-TW" sz="2400" b="1" dirty="0" smtClean="0">
              <a:solidFill>
                <a:schemeClr val="tx1"/>
              </a:solidFill>
              <a:latin typeface="標楷體" pitchFamily="65" charset="-120"/>
              <a:ea typeface="標楷體" pitchFamily="65" charset="-120"/>
            </a:endParaRPr>
          </a:p>
          <a:p>
            <a:r>
              <a:rPr lang="zh-TW" altLang="en-US" sz="2400" b="1" dirty="0" smtClean="0">
                <a:solidFill>
                  <a:schemeClr val="tx1"/>
                </a:solidFill>
                <a:latin typeface="標楷體" pitchFamily="65" charset="-120"/>
                <a:ea typeface="標楷體" pitchFamily="65" charset="-120"/>
              </a:rPr>
              <a:t>當有須修繕之事項，先判斷是否為水電</a:t>
            </a:r>
            <a:r>
              <a:rPr lang="en-US" altLang="zh-TW" sz="2400" b="1" dirty="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如燈泡、水龍頭等</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或木工</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如門扇、木製品等</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之類別，若非上述之類別，十萬元以下之修繕須請各單位自行尋找廠商進行維修估價。</a:t>
            </a:r>
            <a:endParaRPr lang="en-US" altLang="zh-TW" sz="2400" b="1" dirty="0" smtClean="0">
              <a:solidFill>
                <a:schemeClr val="tx1"/>
              </a:solidFill>
              <a:latin typeface="標楷體" pitchFamily="65" charset="-120"/>
              <a:ea typeface="標楷體" pitchFamily="65" charset="-120"/>
            </a:endParaRPr>
          </a:p>
          <a:p>
            <a:r>
              <a:rPr lang="zh-TW" altLang="en-US" sz="2400" b="1" dirty="0" smtClean="0">
                <a:solidFill>
                  <a:schemeClr val="tx1"/>
                </a:solidFill>
                <a:latin typeface="標楷體" pitchFamily="65" charset="-120"/>
                <a:ea typeface="標楷體" pitchFamily="65" charset="-120"/>
              </a:rPr>
              <a:t>經判斷為水電及木工之修繕，可填寫</a:t>
            </a:r>
            <a:r>
              <a:rPr lang="zh-TW" altLang="en-US" sz="2400" b="1" dirty="0" smtClean="0">
                <a:solidFill>
                  <a:schemeClr val="tx1"/>
                </a:solidFill>
                <a:latin typeface="標楷體" pitchFamily="65" charset="-120"/>
                <a:ea typeface="標楷體" pitchFamily="65" charset="-120"/>
                <a:hlinkClick r:id="rId2" action="ppaction://hlinksldjump"/>
              </a:rPr>
              <a:t>教學及行政單位修繕申請</a:t>
            </a:r>
            <a:r>
              <a:rPr lang="zh-TW" altLang="en-US" sz="2400" b="1" dirty="0">
                <a:solidFill>
                  <a:schemeClr val="tx1"/>
                </a:solidFill>
                <a:latin typeface="標楷體" pitchFamily="65" charset="-120"/>
                <a:ea typeface="標楷體" pitchFamily="65" charset="-120"/>
                <a:hlinkClick r:id="rId2" action="ppaction://hlinksldjump"/>
              </a:rPr>
              <a:t>單</a:t>
            </a:r>
            <a:r>
              <a:rPr lang="zh-TW" altLang="en-US" sz="2400" b="1" dirty="0" smtClean="0">
                <a:solidFill>
                  <a:schemeClr val="tx1"/>
                </a:solidFill>
                <a:latin typeface="標楷體" pitchFamily="65" charset="-120"/>
                <a:ea typeface="標楷體" pitchFamily="65" charset="-120"/>
              </a:rPr>
              <a:t>或填報</a:t>
            </a:r>
            <a:r>
              <a:rPr lang="zh-TW" altLang="en-US" sz="2400" b="1" dirty="0" smtClean="0">
                <a:solidFill>
                  <a:schemeClr val="tx1"/>
                </a:solidFill>
                <a:latin typeface="標楷體" pitchFamily="65" charset="-120"/>
                <a:ea typeface="標楷體" pitchFamily="65" charset="-120"/>
                <a:hlinkClick r:id="rId3" action="ppaction://hlinksldjump"/>
              </a:rPr>
              <a:t>校園線上修繕系統</a:t>
            </a:r>
            <a:r>
              <a:rPr lang="zh-TW" altLang="en-US" sz="2400" b="1" dirty="0" smtClean="0">
                <a:solidFill>
                  <a:schemeClr val="tx1"/>
                </a:solidFill>
                <a:latin typeface="標楷體" pitchFamily="65" charset="-120"/>
                <a:ea typeface="標楷體" pitchFamily="65" charset="-120"/>
              </a:rPr>
              <a:t>由營繕組處理。</a:t>
            </a:r>
            <a:endParaRPr lang="en-US" altLang="zh-TW" sz="2400" b="1" dirty="0" smtClean="0">
              <a:solidFill>
                <a:schemeClr val="tx1"/>
              </a:solidFill>
              <a:latin typeface="標楷體" pitchFamily="65" charset="-120"/>
              <a:ea typeface="標楷體" pitchFamily="65" charset="-120"/>
            </a:endParaRPr>
          </a:p>
          <a:p>
            <a:r>
              <a:rPr lang="zh-TW" altLang="en-US" sz="2400" b="1" dirty="0" smtClean="0">
                <a:solidFill>
                  <a:schemeClr val="tx1"/>
                </a:solidFill>
                <a:latin typeface="標楷體" pitchFamily="65" charset="-120"/>
                <a:ea typeface="標楷體" pitchFamily="65" charset="-120"/>
              </a:rPr>
              <a:t>建議填報校園線上修繕系統較為快速，亦能盡速處理。</a:t>
            </a:r>
            <a:endParaRPr lang="en-US" altLang="zh-TW" sz="2400" b="1" dirty="0" smtClean="0">
              <a:solidFill>
                <a:schemeClr val="tx1"/>
              </a:solidFill>
              <a:latin typeface="標楷體" pitchFamily="65" charset="-120"/>
              <a:ea typeface="標楷體" pitchFamily="65" charset="-120"/>
            </a:endParaRPr>
          </a:p>
          <a:p>
            <a:endParaRPr lang="en-US" altLang="zh-TW" dirty="0" smtClean="0">
              <a:solidFill>
                <a:schemeClr val="tx1"/>
              </a:solidFill>
              <a:latin typeface="新細明體" panose="02020500000000000000" pitchFamily="18" charset="-120"/>
              <a:ea typeface="新細明體" panose="02020500000000000000" pitchFamily="18" charset="-120"/>
            </a:endParaRPr>
          </a:p>
          <a:p>
            <a:endParaRPr lang="en-US" altLang="zh-TW" dirty="0" smtClean="0">
              <a:solidFill>
                <a:schemeClr val="tx1"/>
              </a:solidFill>
              <a:latin typeface="新細明體" panose="02020500000000000000" pitchFamily="18" charset="-120"/>
              <a:ea typeface="新細明體" panose="02020500000000000000" pitchFamily="18" charset="-120"/>
            </a:endParaRPr>
          </a:p>
          <a:p>
            <a:endParaRPr lang="en-US" altLang="zh-TW" dirty="0" smtClean="0">
              <a:solidFill>
                <a:schemeClr val="tx1"/>
              </a:solidFill>
            </a:endParaRPr>
          </a:p>
        </p:txBody>
      </p:sp>
    </p:spTree>
    <p:extLst>
      <p:ext uri="{BB962C8B-B14F-4D97-AF65-F5344CB8AC3E}">
        <p14:creationId xmlns:p14="http://schemas.microsoft.com/office/powerpoint/2010/main" val="2754745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4" y="609600"/>
            <a:ext cx="8596668" cy="469900"/>
          </a:xfrm>
        </p:spPr>
        <p:txBody>
          <a:bodyPr>
            <a:normAutofit fontScale="90000"/>
          </a:bodyPr>
          <a:lstStyle/>
          <a:p>
            <a:endParaRPr lang="zh-TW" altLang="en-US" dirty="0"/>
          </a:p>
        </p:txBody>
      </p:sp>
      <p:sp>
        <p:nvSpPr>
          <p:cNvPr id="3" name="內容版面配置區 2"/>
          <p:cNvSpPr>
            <a:spLocks noGrp="1"/>
          </p:cNvSpPr>
          <p:nvPr>
            <p:ph idx="1"/>
          </p:nvPr>
        </p:nvSpPr>
        <p:spPr>
          <a:xfrm>
            <a:off x="677334" y="1270001"/>
            <a:ext cx="8596668" cy="4771362"/>
          </a:xfrm>
        </p:spPr>
        <p:txBody>
          <a:bodyPr>
            <a:normAutofit lnSpcReduction="10000"/>
          </a:bodyPr>
          <a:lstStyle/>
          <a:p>
            <a:pPr lvl="0"/>
            <a:r>
              <a:rPr lang="zh-TW" altLang="zh-TW" sz="2800" b="1" dirty="0" smtClean="0">
                <a:latin typeface="標楷體" pitchFamily="65" charset="-120"/>
                <a:ea typeface="標楷體" pitchFamily="65" charset="-120"/>
              </a:rPr>
              <a:t>工程採購</a:t>
            </a:r>
            <a:r>
              <a:rPr lang="zh-TW" altLang="en-US" sz="2800" b="1" dirty="0" smtClean="0">
                <a:latin typeface="標楷體" pitchFamily="65" charset="-120"/>
                <a:ea typeface="標楷體" pitchFamily="65" charset="-120"/>
              </a:rPr>
              <a:t>宣導事項</a:t>
            </a:r>
            <a:endParaRPr lang="en-US" altLang="zh-TW" sz="2800" b="1" dirty="0" smtClean="0">
              <a:latin typeface="標楷體" pitchFamily="65" charset="-120"/>
              <a:ea typeface="標楷體" pitchFamily="65" charset="-120"/>
            </a:endParaRPr>
          </a:p>
          <a:p>
            <a:pPr lvl="0">
              <a:buNone/>
            </a:pPr>
            <a:r>
              <a:rPr lang="zh-TW" altLang="en-US" sz="2200" b="1" dirty="0" smtClean="0">
                <a:latin typeface="標楷體" pitchFamily="65" charset="-120"/>
                <a:ea typeface="標楷體" pitchFamily="65" charset="-120"/>
              </a:rPr>
              <a:t>宣導基本事項</a:t>
            </a:r>
            <a:endParaRPr lang="en-US" altLang="zh-TW" sz="2200" b="1" dirty="0" smtClean="0">
              <a:latin typeface="標楷體" pitchFamily="65" charset="-120"/>
              <a:ea typeface="標楷體" pitchFamily="65" charset="-120"/>
            </a:endParaRPr>
          </a:p>
          <a:p>
            <a:pPr lvl="0">
              <a:buNone/>
            </a:pPr>
            <a:r>
              <a:rPr lang="zh-TW" altLang="en-US" sz="2200" b="1" dirty="0" smtClean="0">
                <a:latin typeface="標楷體" pitchFamily="65" charset="-120"/>
                <a:ea typeface="標楷體" pitchFamily="65" charset="-120"/>
              </a:rPr>
              <a:t>營繕</a:t>
            </a:r>
            <a:r>
              <a:rPr lang="en-US" altLang="zh-TW" sz="2200" b="1" dirty="0" smtClean="0">
                <a:latin typeface="標楷體" pitchFamily="65" charset="-120"/>
                <a:ea typeface="標楷體" pitchFamily="65" charset="-120"/>
              </a:rPr>
              <a:t>(</a:t>
            </a:r>
            <a:r>
              <a:rPr lang="zh-TW" altLang="en-US" sz="2200" b="1" dirty="0" smtClean="0">
                <a:latin typeface="標楷體" pitchFamily="65" charset="-120"/>
                <a:ea typeface="標楷體" pitchFamily="65" charset="-120"/>
              </a:rPr>
              <a:t>購置</a:t>
            </a:r>
            <a:r>
              <a:rPr lang="en-US" altLang="zh-TW" sz="2200" b="1" dirty="0" smtClean="0">
                <a:latin typeface="標楷體" pitchFamily="65" charset="-120"/>
                <a:ea typeface="標楷體" pitchFamily="65" charset="-120"/>
              </a:rPr>
              <a:t>)</a:t>
            </a:r>
            <a:r>
              <a:rPr lang="zh-TW" altLang="en-US" sz="2200" b="1" dirty="0" smtClean="0">
                <a:latin typeface="標楷體" pitchFamily="65" charset="-120"/>
                <a:ea typeface="標楷體" pitchFamily="65" charset="-120"/>
              </a:rPr>
              <a:t>申請單</a:t>
            </a:r>
            <a:r>
              <a:rPr lang="en-US" altLang="zh-TW" sz="2200" b="1" dirty="0" smtClean="0">
                <a:latin typeface="標楷體" pitchFamily="65" charset="-120"/>
                <a:ea typeface="標楷體" pitchFamily="65" charset="-120"/>
              </a:rPr>
              <a:t>(A</a:t>
            </a:r>
            <a:r>
              <a:rPr lang="zh-TW" altLang="en-US" sz="2200" b="1" dirty="0" smtClean="0">
                <a:latin typeface="標楷體" pitchFamily="65" charset="-120"/>
                <a:ea typeface="標楷體" pitchFamily="65" charset="-120"/>
              </a:rPr>
              <a:t>表</a:t>
            </a:r>
            <a:r>
              <a:rPr lang="en-US" altLang="zh-TW" sz="2200" b="1" dirty="0" smtClean="0">
                <a:latin typeface="標楷體" pitchFamily="65" charset="-120"/>
                <a:ea typeface="標楷體" pitchFamily="65" charset="-120"/>
              </a:rPr>
              <a:t>)</a:t>
            </a:r>
            <a:r>
              <a:rPr lang="zh-TW" altLang="en-US" sz="2200" b="1" dirty="0" smtClean="0">
                <a:latin typeface="標楷體" pitchFamily="65" charset="-120"/>
                <a:ea typeface="標楷體" pitchFamily="65" charset="-120"/>
              </a:rPr>
              <a:t>及支出憑證黏存單填寫及核章事項</a:t>
            </a:r>
            <a:endParaRPr lang="en-US" altLang="zh-TW" sz="2200" b="1" dirty="0" smtClean="0">
              <a:latin typeface="標楷體" pitchFamily="65" charset="-120"/>
              <a:ea typeface="標楷體" pitchFamily="65" charset="-120"/>
            </a:endParaRPr>
          </a:p>
          <a:p>
            <a:pPr lvl="0">
              <a:buNone/>
            </a:pPr>
            <a:r>
              <a:rPr lang="zh-TW" altLang="zh-TW" sz="2200" b="1" dirty="0" smtClean="0">
                <a:latin typeface="標楷體" pitchFamily="65" charset="-120"/>
                <a:ea typeface="標楷體" pitchFamily="65" charset="-120"/>
              </a:rPr>
              <a:t>工程修繕申請案，遭退件之原因</a:t>
            </a:r>
            <a:endParaRPr lang="en-US" altLang="zh-TW" sz="2200" b="1" dirty="0" smtClean="0">
              <a:latin typeface="標楷體" pitchFamily="65" charset="-120"/>
              <a:ea typeface="標楷體" pitchFamily="65" charset="-120"/>
            </a:endParaRPr>
          </a:p>
          <a:p>
            <a:pPr lvl="0">
              <a:buNone/>
            </a:pPr>
            <a:r>
              <a:rPr lang="zh-TW" altLang="en-US" sz="2200" b="1" dirty="0" smtClean="0">
                <a:latin typeface="標楷體" pitchFamily="65" charset="-120"/>
                <a:ea typeface="標楷體" pitchFamily="65" charset="-120"/>
              </a:rPr>
              <a:t>維護費支用原則</a:t>
            </a:r>
            <a:endParaRPr lang="en-US" altLang="zh-TW" sz="2200" b="1" dirty="0" smtClean="0">
              <a:latin typeface="標楷體" pitchFamily="65" charset="-120"/>
              <a:ea typeface="標楷體" pitchFamily="65" charset="-120"/>
            </a:endParaRPr>
          </a:p>
          <a:p>
            <a:pPr lvl="0">
              <a:buNone/>
            </a:pPr>
            <a:r>
              <a:rPr lang="zh-TW" altLang="en-US" sz="2200" b="1" dirty="0" smtClean="0">
                <a:latin typeface="標楷體" pitchFamily="65" charset="-120"/>
                <a:ea typeface="標楷體" pitchFamily="65" charset="-120"/>
              </a:rPr>
              <a:t>自行評估維修效益，採用最有利之方案執行</a:t>
            </a:r>
            <a:endParaRPr lang="en-US" altLang="zh-TW" sz="2200" b="1" dirty="0" smtClean="0">
              <a:latin typeface="標楷體" pitchFamily="65" charset="-120"/>
              <a:ea typeface="標楷體" pitchFamily="65" charset="-120"/>
            </a:endParaRPr>
          </a:p>
          <a:p>
            <a:pPr lvl="0">
              <a:buNone/>
            </a:pPr>
            <a:r>
              <a:rPr lang="zh-TW" altLang="en-US" sz="2200" b="1" dirty="0" smtClean="0">
                <a:latin typeface="標楷體" pitchFamily="65" charset="-120"/>
                <a:ea typeface="標楷體" pitchFamily="65" charset="-120"/>
              </a:rPr>
              <a:t>修繕案件申請及驗收責任劃分</a:t>
            </a:r>
            <a:endParaRPr lang="en-US" altLang="zh-TW" sz="2200" b="1" dirty="0" smtClean="0">
              <a:latin typeface="標楷體" pitchFamily="65" charset="-120"/>
              <a:ea typeface="標楷體" pitchFamily="65" charset="-120"/>
            </a:endParaRPr>
          </a:p>
          <a:p>
            <a:pPr lvl="0">
              <a:buNone/>
            </a:pPr>
            <a:r>
              <a:rPr lang="zh-TW" altLang="en-US" sz="2400" b="1" dirty="0" smtClean="0">
                <a:latin typeface="標楷體" pitchFamily="65" charset="-120"/>
                <a:ea typeface="標楷體" pitchFamily="65" charset="-120"/>
              </a:rPr>
              <a:t>營繕組人員負責校園土建及水電等修繕業務之分區</a:t>
            </a:r>
            <a:endParaRPr lang="en-US" altLang="zh-TW" sz="2200" b="1" dirty="0" smtClean="0">
              <a:latin typeface="標楷體" pitchFamily="65" charset="-120"/>
              <a:ea typeface="標楷體" pitchFamily="65" charset="-120"/>
            </a:endParaRPr>
          </a:p>
          <a:p>
            <a:r>
              <a:rPr lang="zh-TW" altLang="zh-TW" sz="3000" b="1" dirty="0" smtClean="0">
                <a:latin typeface="標楷體" pitchFamily="65" charset="-120"/>
                <a:ea typeface="標楷體" pitchFamily="65" charset="-120"/>
              </a:rPr>
              <a:t>節能減碳</a:t>
            </a:r>
            <a:r>
              <a:rPr lang="zh-TW" altLang="en-US" sz="3000" b="1" dirty="0" smtClean="0">
                <a:latin typeface="標楷體" pitchFamily="65" charset="-120"/>
                <a:ea typeface="標楷體" pitchFamily="65" charset="-120"/>
              </a:rPr>
              <a:t>宣導</a:t>
            </a:r>
            <a:r>
              <a:rPr lang="zh-TW" altLang="zh-TW" sz="3000" b="1" dirty="0" smtClean="0">
                <a:latin typeface="標楷體" pitchFamily="65" charset="-120"/>
                <a:ea typeface="標楷體" pitchFamily="65" charset="-120"/>
              </a:rPr>
              <a:t>事項</a:t>
            </a:r>
          </a:p>
          <a:p>
            <a:pPr lvl="0"/>
            <a:r>
              <a:rPr lang="zh-TW" altLang="zh-TW" sz="3000" b="1" dirty="0" smtClean="0">
                <a:latin typeface="標楷體" pitchFamily="65" charset="-120"/>
                <a:ea typeface="標楷體" pitchFamily="65" charset="-120"/>
              </a:rPr>
              <a:t>填報校內網頁修繕系統</a:t>
            </a:r>
            <a:r>
              <a:rPr lang="zh-TW" altLang="en-US" sz="3000" b="1" dirty="0" smtClean="0">
                <a:latin typeface="標楷體" pitchFamily="65" charset="-120"/>
                <a:ea typeface="標楷體" pitchFamily="65" charset="-120"/>
              </a:rPr>
              <a:t>宣導</a:t>
            </a:r>
            <a:r>
              <a:rPr lang="zh-TW" altLang="zh-TW" sz="3000" b="1" dirty="0" smtClean="0">
                <a:latin typeface="標楷體" pitchFamily="65" charset="-120"/>
                <a:ea typeface="標楷體" pitchFamily="65" charset="-120"/>
              </a:rPr>
              <a:t>事項</a:t>
            </a:r>
            <a:endParaRPr lang="en-US" altLang="zh-TW" sz="3000" b="1" dirty="0" smtClean="0">
              <a:latin typeface="標楷體" pitchFamily="65" charset="-120"/>
              <a:ea typeface="標楷體" pitchFamily="65" charset="-120"/>
            </a:endParaRPr>
          </a:p>
          <a:p>
            <a:pPr lvl="0"/>
            <a:endParaRPr lang="zh-TW" altLang="zh-TW" dirty="0" smtClean="0"/>
          </a:p>
          <a:p>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endParaRPr lang="zh-TW" altLang="en-US"/>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699" y="0"/>
            <a:ext cx="6455087" cy="6594935"/>
          </a:xfrm>
          <a:prstGeom prst="rect">
            <a:avLst/>
          </a:prstGeom>
        </p:spPr>
      </p:pic>
    </p:spTree>
    <p:extLst>
      <p:ext uri="{BB962C8B-B14F-4D97-AF65-F5344CB8AC3E}">
        <p14:creationId xmlns:p14="http://schemas.microsoft.com/office/powerpoint/2010/main" val="2284848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None/>
            </a:pPr>
            <a:r>
              <a:rPr lang="zh-TW" altLang="en-US" sz="8000" dirty="0" smtClean="0">
                <a:solidFill>
                  <a:srgbClr val="92D050"/>
                </a:solidFill>
              </a:rPr>
              <a:t>宣導完畢</a:t>
            </a:r>
            <a:endParaRPr lang="en-US" altLang="zh-TW" sz="8000" dirty="0" smtClean="0">
              <a:solidFill>
                <a:srgbClr val="92D050"/>
              </a:solidFill>
            </a:endParaRPr>
          </a:p>
          <a:p>
            <a:pPr>
              <a:buNone/>
            </a:pPr>
            <a:r>
              <a:rPr lang="zh-TW" altLang="en-US" sz="8000" dirty="0" smtClean="0">
                <a:solidFill>
                  <a:srgbClr val="92D050"/>
                </a:solidFill>
              </a:rPr>
              <a:t>            謝謝聆聽</a:t>
            </a:r>
          </a:p>
          <a:p>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6534" y="1511300"/>
            <a:ext cx="8596668" cy="4047462"/>
          </a:xfrm>
        </p:spPr>
        <p:txBody>
          <a:bodyPr>
            <a:noAutofit/>
          </a:bodyPr>
          <a:lstStyle/>
          <a:p>
            <a:r>
              <a:rPr lang="zh-TW" altLang="zh-TW" sz="2400" b="1" u="sng" dirty="0" smtClean="0">
                <a:latin typeface="標楷體" pitchFamily="65" charset="-120"/>
                <a:ea typeface="標楷體" pitchFamily="65" charset="-120"/>
              </a:rPr>
              <a:t>各項維護採購招標流程已於本校網頁公告在行政單位項下之總務處</a:t>
            </a:r>
            <a:r>
              <a:rPr lang="en-US" altLang="zh-TW" sz="2400" b="1" u="sng" dirty="0" smtClean="0">
                <a:latin typeface="標楷體" pitchFamily="65" charset="-120"/>
                <a:ea typeface="標楷體" pitchFamily="65" charset="-120"/>
              </a:rPr>
              <a:t>\</a:t>
            </a:r>
            <a:r>
              <a:rPr lang="zh-TW" altLang="zh-TW" sz="2400" b="1" u="sng" dirty="0" smtClean="0">
                <a:latin typeface="標楷體" pitchFamily="65" charset="-120"/>
                <a:ea typeface="標楷體" pitchFamily="65" charset="-120"/>
              </a:rPr>
              <a:t>營繕組</a:t>
            </a:r>
            <a:r>
              <a:rPr lang="en-US" altLang="zh-TW" sz="2400" b="1" u="sng" dirty="0" smtClean="0">
                <a:latin typeface="標楷體" pitchFamily="65" charset="-120"/>
                <a:ea typeface="標楷體" pitchFamily="65" charset="-120"/>
              </a:rPr>
              <a:t>\</a:t>
            </a:r>
            <a:r>
              <a:rPr lang="zh-TW" altLang="zh-TW" sz="2400" b="1" u="sng" dirty="0" smtClean="0">
                <a:latin typeface="標楷體" pitchFamily="65" charset="-120"/>
                <a:ea typeface="標楷體" pitchFamily="65" charset="-120"/>
              </a:rPr>
              <a:t>相關法規</a:t>
            </a:r>
            <a:r>
              <a:rPr lang="en-US" altLang="zh-TW" sz="2400" b="1" u="sng" dirty="0" smtClean="0">
                <a:latin typeface="標楷體" pitchFamily="65" charset="-120"/>
                <a:ea typeface="標楷體" pitchFamily="65" charset="-120"/>
              </a:rPr>
              <a:t>\</a:t>
            </a:r>
            <a:r>
              <a:rPr lang="zh-TW" altLang="zh-TW" sz="2400" b="1" u="sng" dirty="0" smtClean="0">
                <a:latin typeface="標楷體" pitchFamily="65" charset="-120"/>
                <a:ea typeface="標楷體" pitchFamily="65" charset="-120"/>
              </a:rPr>
              <a:t>工程維護採購驗收作業流程實施要點，請同仁自行上網下載參閱</a:t>
            </a:r>
            <a:r>
              <a:rPr lang="en-US" altLang="zh-TW" sz="2400" b="1" u="sng" dirty="0" smtClean="0">
                <a:latin typeface="標楷體" pitchFamily="65" charset="-120"/>
                <a:ea typeface="標楷體" pitchFamily="65" charset="-120"/>
                <a:hlinkClick r:id="rId2"/>
              </a:rPr>
              <a:t>http://general2.ncue.edu.tw/ezfiles/19/1019/img/599/20140226132647.pdf</a:t>
            </a:r>
            <a:r>
              <a:rPr lang="zh-TW" altLang="zh-TW" sz="2400" b="1" dirty="0" smtClean="0">
                <a:latin typeface="標楷體" pitchFamily="65" charset="-120"/>
                <a:ea typeface="標楷體" pitchFamily="65" charset="-120"/>
              </a:rPr>
              <a:t>。</a:t>
            </a:r>
          </a:p>
          <a:p>
            <a:r>
              <a:rPr lang="zh-TW" altLang="en-US" sz="2400" b="1" dirty="0" smtClean="0">
                <a:latin typeface="標楷體" pitchFamily="65" charset="-120"/>
                <a:ea typeface="標楷體" pitchFamily="65" charset="-120"/>
              </a:rPr>
              <a:t>所有維護採購案件，於申請時均應附上</a:t>
            </a:r>
            <a:r>
              <a:rPr lang="zh-TW" altLang="zh-TW" sz="2400" b="1" dirty="0" smtClean="0">
                <a:latin typeface="標楷體" pitchFamily="65" charset="-120"/>
                <a:ea typeface="標楷體" pitchFamily="65" charset="-120"/>
              </a:rPr>
              <a:t>國立彰化師範大學承攬商施工環保及安全衛生切結書，國立彰化師範大學承攬商施工環保及安全衛生告知單</a:t>
            </a:r>
            <a:r>
              <a:rPr lang="zh-TW" altLang="en-US" sz="2400" b="1" dirty="0" smtClean="0">
                <a:latin typeface="標楷體" pitchFamily="65" charset="-120"/>
                <a:ea typeface="標楷體" pitchFamily="65" charset="-120"/>
              </a:rPr>
              <a:t>並且填妥資料及簽章</a:t>
            </a:r>
            <a:r>
              <a:rPr lang="en-US" altLang="zh-TW" sz="2400" b="1" dirty="0" smtClean="0">
                <a:latin typeface="標楷體" pitchFamily="65" charset="-120"/>
                <a:ea typeface="標楷體" pitchFamily="65" charset="-120"/>
                <a:hlinkClick r:id="rId3"/>
              </a:rPr>
              <a:t>http://general2.ncue.edu.tw/files/11-1019-1485.php</a:t>
            </a:r>
            <a:endParaRPr lang="en-US" altLang="zh-TW" sz="2400" b="1" dirty="0" smtClean="0">
              <a:latin typeface="標楷體" pitchFamily="65" charset="-120"/>
              <a:ea typeface="標楷體" pitchFamily="65" charset="-120"/>
            </a:endParaRPr>
          </a:p>
          <a:p>
            <a:pPr>
              <a:buNone/>
            </a:pPr>
            <a:endParaRPr lang="en-US" altLang="zh-TW" sz="2400" dirty="0" smtClean="0"/>
          </a:p>
        </p:txBody>
      </p:sp>
      <p:sp>
        <p:nvSpPr>
          <p:cNvPr id="4" name="標題 1"/>
          <p:cNvSpPr>
            <a:spLocks noGrp="1"/>
          </p:cNvSpPr>
          <p:nvPr>
            <p:ph type="title"/>
          </p:nvPr>
        </p:nvSpPr>
        <p:spPr>
          <a:xfrm>
            <a:off x="626534" y="304800"/>
            <a:ext cx="8596668" cy="1320800"/>
          </a:xfrm>
        </p:spPr>
        <p:txBody>
          <a:bodyPr/>
          <a:lstStyle/>
          <a:p>
            <a:pPr lvl="0"/>
            <a:r>
              <a:rPr lang="zh-TW" altLang="en-US" b="1" dirty="0" smtClean="0">
                <a:latin typeface="標楷體" pitchFamily="65" charset="-120"/>
                <a:ea typeface="標楷體" pitchFamily="65" charset="-120"/>
              </a:rPr>
              <a:t>宣導基本事項</a:t>
            </a:r>
            <a:r>
              <a:rPr lang="en-US" altLang="zh-TW" b="1" dirty="0" smtClean="0">
                <a:latin typeface="標楷體" pitchFamily="65" charset="-120"/>
                <a:ea typeface="標楷體" pitchFamily="65" charset="-120"/>
              </a:rPr>
              <a:t/>
            </a:r>
            <a:br>
              <a:rPr lang="en-US" altLang="zh-TW" b="1" dirty="0" smtClean="0">
                <a:latin typeface="標楷體" pitchFamily="65" charset="-120"/>
                <a:ea typeface="標楷體" pitchFamily="65" charset="-120"/>
              </a:rPr>
            </a:br>
            <a:endParaRPr lang="zh-TW" altLang="en-US"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77334" y="1333500"/>
            <a:ext cx="8596668" cy="4707862"/>
          </a:xfrm>
        </p:spPr>
        <p:txBody>
          <a:bodyPr>
            <a:normAutofit lnSpcReduction="10000"/>
          </a:bodyPr>
          <a:lstStyle/>
          <a:p>
            <a:r>
              <a:rPr lang="en-US" altLang="zh-TW" sz="2400" b="1" dirty="0" smtClean="0">
                <a:latin typeface="標楷體" pitchFamily="65" charset="-120"/>
                <a:ea typeface="標楷體" pitchFamily="65" charset="-120"/>
              </a:rPr>
              <a:t>10</a:t>
            </a:r>
            <a:r>
              <a:rPr lang="zh-TW" altLang="zh-TW" sz="2400" b="1" dirty="0" smtClean="0">
                <a:latin typeface="標楷體" pitchFamily="65" charset="-120"/>
                <a:ea typeface="標楷體" pitchFamily="65" charset="-120"/>
              </a:rPr>
              <a:t>萬元以下之維修採購由各系所單位自辦</a:t>
            </a:r>
            <a:r>
              <a:rPr lang="en-US" altLang="zh-TW" sz="2400" b="1" dirty="0" smtClean="0">
                <a:latin typeface="標楷體" pitchFamily="65" charset="-120"/>
                <a:ea typeface="標楷體" pitchFamily="65" charset="-120"/>
              </a:rPr>
              <a:t>(</a:t>
            </a:r>
            <a:r>
              <a:rPr lang="zh-TW" altLang="en-US" sz="2400" b="1" dirty="0" smtClean="0">
                <a:solidFill>
                  <a:srgbClr val="C00000"/>
                </a:solidFill>
                <a:latin typeface="標楷體" pitchFamily="65" charset="-120"/>
                <a:ea typeface="標楷體" pitchFamily="65" charset="-120"/>
              </a:rPr>
              <a:t>新台幣一萬元以上、十萬元以下</a:t>
            </a:r>
            <a:r>
              <a:rPr lang="zh-TW" altLang="en-US" sz="2400" b="1" dirty="0" smtClean="0">
                <a:solidFill>
                  <a:schemeClr val="tx1"/>
                </a:solidFill>
                <a:latin typeface="標楷體" pitchFamily="65" charset="-120"/>
                <a:ea typeface="標楷體" pitchFamily="65" charset="-120"/>
              </a:rPr>
              <a:t>，申請單位須找</a:t>
            </a:r>
            <a:r>
              <a:rPr lang="zh-TW" altLang="en-US" sz="2400" b="1" dirty="0" smtClean="0">
                <a:solidFill>
                  <a:srgbClr val="C00000"/>
                </a:solidFill>
                <a:latin typeface="標楷體" pitchFamily="65" charset="-120"/>
                <a:ea typeface="標楷體" pitchFamily="65" charset="-120"/>
              </a:rPr>
              <a:t>三家廠商</a:t>
            </a:r>
            <a:r>
              <a:rPr lang="zh-TW" altLang="en-US" sz="2400" b="1" dirty="0" smtClean="0">
                <a:solidFill>
                  <a:schemeClr val="tx1"/>
                </a:solidFill>
                <a:latin typeface="標楷體" pitchFamily="65" charset="-120"/>
                <a:ea typeface="標楷體" pitchFamily="65" charset="-120"/>
              </a:rPr>
              <a:t>進行估價</a:t>
            </a:r>
            <a:r>
              <a:rPr lang="en-US" altLang="zh-TW" sz="2400" b="1" dirty="0" smtClean="0">
                <a:solidFill>
                  <a:schemeClr val="tx1"/>
                </a:solidFill>
                <a:latin typeface="標楷體" pitchFamily="65" charset="-120"/>
                <a:ea typeface="標楷體" pitchFamily="65" charset="-120"/>
              </a:rPr>
              <a:t>)</a:t>
            </a:r>
            <a:r>
              <a:rPr lang="zh-TW" altLang="zh-TW" sz="2400" b="1" dirty="0" smtClean="0">
                <a:latin typeface="標楷體" pitchFamily="65" charset="-120"/>
                <a:ea typeface="標楷體" pitchFamily="65" charset="-120"/>
              </a:rPr>
              <a:t>，營繕組人員對各單位申請修繕案做行政指導及專業技術支援</a:t>
            </a:r>
            <a:r>
              <a:rPr lang="zh-TW" altLang="en-US" sz="2400" b="1" dirty="0" smtClean="0">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超過</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含</a:t>
            </a:r>
            <a:r>
              <a:rPr lang="en-US" altLang="zh-TW" sz="2400" b="1" dirty="0" smtClean="0">
                <a:solidFill>
                  <a:schemeClr val="tx1"/>
                </a:solidFill>
                <a:latin typeface="標楷體" pitchFamily="65" charset="-120"/>
                <a:ea typeface="標楷體" pitchFamily="65" charset="-120"/>
              </a:rPr>
              <a:t>)</a:t>
            </a:r>
            <a:r>
              <a:rPr lang="zh-TW" altLang="en-US" sz="2400" b="1" dirty="0" smtClean="0">
                <a:solidFill>
                  <a:schemeClr val="tx1"/>
                </a:solidFill>
                <a:latin typeface="標楷體" pitchFamily="65" charset="-120"/>
                <a:ea typeface="標楷體" pitchFamily="65" charset="-120"/>
              </a:rPr>
              <a:t>十萬元以上須另送營繕組辦理上網公開招標</a:t>
            </a:r>
            <a:endParaRPr lang="en-US" altLang="zh-TW" sz="2400" b="1" dirty="0" smtClean="0">
              <a:solidFill>
                <a:schemeClr val="tx1"/>
              </a:solidFill>
              <a:latin typeface="標楷體" pitchFamily="65" charset="-120"/>
              <a:ea typeface="標楷體" pitchFamily="65" charset="-120"/>
            </a:endParaRPr>
          </a:p>
          <a:p>
            <a:r>
              <a:rPr lang="zh-TW" altLang="en-US" sz="2400" b="1" dirty="0" smtClean="0">
                <a:solidFill>
                  <a:srgbClr val="C00000"/>
                </a:solidFill>
                <a:latin typeface="標楷體" pitchFamily="65" charset="-120"/>
                <a:ea typeface="標楷體" pitchFamily="65" charset="-120"/>
              </a:rPr>
              <a:t>一萬元以上、十萬元以下之申請案件，應先請購後核銷；一萬元以下申請案件可以直接核銷</a:t>
            </a:r>
            <a:endParaRPr lang="en-US" altLang="zh-TW" sz="2400" b="1" dirty="0" smtClean="0">
              <a:solidFill>
                <a:srgbClr val="C00000"/>
              </a:solidFill>
              <a:latin typeface="標楷體" pitchFamily="65" charset="-120"/>
              <a:ea typeface="標楷體" pitchFamily="65" charset="-120"/>
            </a:endParaRPr>
          </a:p>
          <a:p>
            <a:r>
              <a:rPr lang="zh-TW" altLang="zh-TW" sz="2400" b="1" dirty="0" smtClean="0">
                <a:latin typeface="標楷體" pitchFamily="65" charset="-120"/>
                <a:ea typeface="標楷體" pitchFamily="65" charset="-120"/>
              </a:rPr>
              <a:t>新購冷氣機應附文件表格：國立彰化師範大學動支經費申請單，國立彰化師範大學增設</a:t>
            </a:r>
            <a:r>
              <a:rPr lang="en-US" altLang="zh-TW" sz="2400" b="1" dirty="0" smtClean="0">
                <a:latin typeface="標楷體" pitchFamily="65" charset="-120"/>
                <a:ea typeface="標楷體" pitchFamily="65" charset="-120"/>
              </a:rPr>
              <a:t>/</a:t>
            </a:r>
            <a:r>
              <a:rPr lang="zh-TW" altLang="zh-TW" sz="2400" b="1" dirty="0" smtClean="0">
                <a:latin typeface="標楷體" pitchFamily="65" charset="-120"/>
                <a:ea typeface="標楷體" pitchFamily="65" charset="-120"/>
              </a:rPr>
              <a:t>汰換冷氣機申請表</a:t>
            </a:r>
            <a:r>
              <a:rPr lang="en-US" altLang="zh-TW" sz="2400" b="1" dirty="0" smtClean="0">
                <a:latin typeface="標楷體" pitchFamily="65" charset="-120"/>
                <a:ea typeface="標楷體" pitchFamily="65" charset="-120"/>
                <a:hlinkClick r:id="rId2"/>
              </a:rPr>
              <a:t>http://general2.ncue.edu.tw/files/11-1019-1134.php</a:t>
            </a:r>
            <a:r>
              <a:rPr lang="zh-TW" altLang="zh-TW" sz="2400" b="1" dirty="0" smtClean="0">
                <a:latin typeface="標楷體" pitchFamily="65" charset="-120"/>
                <a:ea typeface="標楷體" pitchFamily="65" charset="-120"/>
              </a:rPr>
              <a:t>，不利用【不利用共同供應契約】採購暨不採購【綠色產品】理由書</a:t>
            </a:r>
            <a:r>
              <a:rPr lang="en-US" altLang="zh-TW" sz="2400" b="1" dirty="0" smtClean="0">
                <a:latin typeface="標楷體" pitchFamily="65" charset="-120"/>
                <a:ea typeface="標楷體" pitchFamily="65" charset="-120"/>
                <a:hlinkClick r:id="rId3"/>
              </a:rPr>
              <a:t>http://general2.ncue.edu.tw/files/11-1019-1451.php</a:t>
            </a:r>
            <a:r>
              <a:rPr lang="zh-TW" altLang="en-US" sz="2400" b="1" dirty="0" smtClean="0">
                <a:latin typeface="標楷體" pitchFamily="65" charset="-120"/>
                <a:ea typeface="標楷體" pitchFamily="65" charset="-120"/>
              </a:rPr>
              <a:t>。</a:t>
            </a:r>
            <a:endParaRPr lang="en-US" altLang="zh-TW" sz="2400" b="1" dirty="0" smtClean="0">
              <a:latin typeface="標楷體" pitchFamily="65" charset="-120"/>
              <a:ea typeface="標楷體" pitchFamily="65" charset="-120"/>
            </a:endParaRPr>
          </a:p>
          <a:p>
            <a:pPr>
              <a:buNone/>
            </a:pPr>
            <a:endParaRPr lang="en-US" altLang="zh-TW" sz="2400" dirty="0" smtClean="0">
              <a:latin typeface="標楷體" pitchFamily="65" charset="-120"/>
              <a:ea typeface="標楷體" pitchFamily="65" charset="-120"/>
            </a:endParaRPr>
          </a:p>
          <a:p>
            <a:endParaRPr lang="zh-TW" altLang="en-US" dirty="0"/>
          </a:p>
        </p:txBody>
      </p:sp>
      <p:sp>
        <p:nvSpPr>
          <p:cNvPr id="4" name="標題 1"/>
          <p:cNvSpPr>
            <a:spLocks noGrp="1"/>
          </p:cNvSpPr>
          <p:nvPr>
            <p:ph type="title"/>
          </p:nvPr>
        </p:nvSpPr>
        <p:spPr>
          <a:xfrm>
            <a:off x="677334" y="609600"/>
            <a:ext cx="8596668" cy="711200"/>
          </a:xfrm>
        </p:spPr>
        <p:txBody>
          <a:bodyPr>
            <a:normAutofit fontScale="90000"/>
          </a:bodyPr>
          <a:lstStyle/>
          <a:p>
            <a:pPr lvl="0"/>
            <a:r>
              <a:rPr lang="zh-TW" altLang="en-US" b="1" dirty="0" smtClean="0">
                <a:latin typeface="標楷體" pitchFamily="65" charset="-120"/>
                <a:ea typeface="標楷體" pitchFamily="65" charset="-120"/>
              </a:rPr>
              <a:t>宣導基本事項</a:t>
            </a:r>
            <a:r>
              <a:rPr lang="en-US" altLang="zh-TW" dirty="0" smtClean="0"/>
              <a:t/>
            </a:r>
            <a:br>
              <a:rPr lang="en-US" altLang="zh-TW" dirty="0" smtClean="0"/>
            </a:b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宣導基本事項</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715434" y="1676401"/>
            <a:ext cx="8596668" cy="4110962"/>
          </a:xfrm>
        </p:spPr>
        <p:txBody>
          <a:bodyPr>
            <a:normAutofit/>
          </a:bodyPr>
          <a:lstStyle/>
          <a:p>
            <a:r>
              <a:rPr lang="zh-TW" altLang="en-US" sz="2400" b="1" dirty="0" smtClean="0">
                <a:latin typeface="標楷體" pitchFamily="65" charset="-120"/>
                <a:ea typeface="標楷體" pitchFamily="65" charset="-120"/>
              </a:rPr>
              <a:t>系所及行政單位同仁常電洽反應</a:t>
            </a:r>
            <a:r>
              <a:rPr lang="zh-TW" altLang="en-US" sz="2400" b="1" dirty="0" smtClean="0">
                <a:solidFill>
                  <a:schemeClr val="tx1"/>
                </a:solidFill>
                <a:latin typeface="標楷體" pitchFamily="65" charset="-120"/>
                <a:ea typeface="標楷體" pitchFamily="65" charset="-120"/>
              </a:rPr>
              <a:t>因非專業單位無法尋找廠商事宜</a:t>
            </a:r>
            <a:r>
              <a:rPr lang="zh-TW" altLang="en-US" sz="2400" b="1" dirty="0" smtClean="0">
                <a:latin typeface="標楷體" pitchFamily="65" charset="-120"/>
                <a:ea typeface="標楷體" pitchFamily="65" charset="-120"/>
              </a:rPr>
              <a:t>，營繕組網頁已將建議廠商名單放置表格下載專區供各單位參考，若無中意之廠商，請善用</a:t>
            </a:r>
            <a:r>
              <a:rPr lang="en-US" altLang="zh-TW" sz="2400" b="1" dirty="0" smtClean="0">
                <a:latin typeface="標楷體" pitchFamily="65" charset="-120"/>
                <a:ea typeface="標楷體" pitchFamily="65" charset="-120"/>
              </a:rPr>
              <a:t>Google</a:t>
            </a:r>
            <a:r>
              <a:rPr lang="zh-TW" altLang="en-US" sz="2400" b="1" dirty="0" smtClean="0">
                <a:latin typeface="標楷體" pitchFamily="65" charset="-120"/>
                <a:ea typeface="標楷體" pitchFamily="65" charset="-120"/>
              </a:rPr>
              <a:t>輸入關鍵字查詢尋找適合廠商。</a:t>
            </a:r>
            <a:endParaRPr lang="en-US" altLang="zh-TW" sz="2400" b="1" dirty="0" smtClean="0">
              <a:latin typeface="標楷體" pitchFamily="65" charset="-120"/>
              <a:ea typeface="標楷體" pitchFamily="65" charset="-120"/>
            </a:endParaRPr>
          </a:p>
          <a:p>
            <a:r>
              <a:rPr lang="zh-TW" altLang="en-US" sz="2400" b="1" dirty="0" smtClean="0">
                <a:latin typeface="標楷體" pitchFamily="65" charset="-120"/>
                <a:ea typeface="標楷體" pitchFamily="65" charset="-120"/>
              </a:rPr>
              <a:t>建議各單位自行多開發尋找優良廠商為佳，如果各單位有往來之優良廠商，歡迎向營繕組推薦，營繕組會將廠商商號及聯絡方式公開在本校網頁供其他單位參考。</a:t>
            </a:r>
          </a:p>
          <a:p>
            <a:r>
              <a:rPr lang="en-US" altLang="zh-TW" sz="2400" b="1" dirty="0" smtClean="0">
                <a:latin typeface="標楷體" pitchFamily="65" charset="-120"/>
                <a:ea typeface="標楷體" pitchFamily="65" charset="-120"/>
              </a:rPr>
              <a:t>10</a:t>
            </a:r>
            <a:r>
              <a:rPr lang="zh-TW" altLang="en-US" sz="2400" b="1" dirty="0" smtClean="0">
                <a:latin typeface="標楷體" pitchFamily="65" charset="-120"/>
                <a:ea typeface="標楷體" pitchFamily="65" charset="-120"/>
              </a:rPr>
              <a:t>萬元以上</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含</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維修案件如有涉及校園環境變動而須提送校園建設審議委員會時，由需求單位備齊相關文件送校園建設審議委員會審議</a:t>
            </a:r>
            <a:endParaRPr lang="en-US" altLang="zh-TW" sz="2400" b="1"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營繕</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購置</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申請單</a:t>
            </a:r>
            <a:r>
              <a:rPr lang="en-US" altLang="zh-TW" b="1" dirty="0" smtClean="0">
                <a:latin typeface="標楷體" pitchFamily="65" charset="-120"/>
                <a:ea typeface="標楷體" pitchFamily="65" charset="-120"/>
              </a:rPr>
              <a:t>(A</a:t>
            </a:r>
            <a:r>
              <a:rPr lang="zh-TW" altLang="en-US" b="1" dirty="0" smtClean="0">
                <a:latin typeface="標楷體" pitchFamily="65" charset="-120"/>
                <a:ea typeface="標楷體" pitchFamily="65" charset="-120"/>
              </a:rPr>
              <a:t>表</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各欄位負責填寫單位及核章人員如下： </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sz="2400" b="1" dirty="0" smtClean="0">
                <a:latin typeface="標楷體" pitchFamily="65" charset="-120"/>
                <a:ea typeface="標楷體" pitchFamily="65" charset="-120"/>
              </a:rPr>
              <a:t>（一）申請人欄及承辦單位欄：需求單位承辦人或各系所行政助理等填寫及核章。 </a:t>
            </a:r>
          </a:p>
          <a:p>
            <a:r>
              <a:rPr lang="zh-TW" altLang="en-US" sz="2400" b="1" dirty="0" smtClean="0">
                <a:latin typeface="標楷體" pitchFamily="65" charset="-120"/>
                <a:ea typeface="標楷體" pitchFamily="65" charset="-120"/>
              </a:rPr>
              <a:t>（二）單位主管欄：需求單位主管或各系所主任及院長核章。 </a:t>
            </a:r>
          </a:p>
          <a:p>
            <a:r>
              <a:rPr lang="zh-TW" altLang="en-US" sz="2400" b="1" dirty="0" smtClean="0">
                <a:latin typeface="標楷體" pitchFamily="65" charset="-120"/>
                <a:ea typeface="標楷體" pitchFamily="65" charset="-120"/>
              </a:rPr>
              <a:t>（三）事務組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營繕組</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主管欄：總務處權責單位審核核章。 </a:t>
            </a:r>
          </a:p>
          <a:p>
            <a:r>
              <a:rPr lang="zh-TW" altLang="en-US" sz="2400" b="1" dirty="0" smtClean="0">
                <a:latin typeface="標楷體" pitchFamily="65" charset="-120"/>
                <a:ea typeface="標楷體" pitchFamily="65" charset="-120"/>
              </a:rPr>
              <a:t>（四）其他欄位則依欄位名稱單位及人員審核核章</a:t>
            </a:r>
            <a:r>
              <a:rPr lang="zh-TW" altLang="en-US" b="1" dirty="0" smtClean="0">
                <a:latin typeface="標楷體" pitchFamily="65" charset="-120"/>
                <a:ea typeface="標楷體" pitchFamily="65" charset="-120"/>
              </a:rPr>
              <a:t>。 </a:t>
            </a:r>
          </a:p>
          <a:p>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支出憑證黏存單核章人員欄位如下： </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2400" b="1" dirty="0" smtClean="0">
                <a:latin typeface="標楷體" pitchFamily="65" charset="-120"/>
                <a:ea typeface="標楷體" pitchFamily="65" charset="-120"/>
              </a:rPr>
              <a:t>（一）經手人欄：需求單位承辦人或各系所行政助理等。 </a:t>
            </a:r>
          </a:p>
          <a:p>
            <a:r>
              <a:rPr lang="zh-TW" altLang="en-US" sz="2400" b="1" dirty="0" smtClean="0">
                <a:latin typeface="標楷體" pitchFamily="65" charset="-120"/>
                <a:ea typeface="標楷體" pitchFamily="65" charset="-120"/>
              </a:rPr>
              <a:t>（二）驗收證明欄：請參照本要點第二點各項辦理。 </a:t>
            </a:r>
          </a:p>
          <a:p>
            <a:pPr>
              <a:buNone/>
            </a:pPr>
            <a:r>
              <a:rPr lang="en-US" altLang="zh-TW" sz="2400" b="1" dirty="0" smtClean="0">
                <a:solidFill>
                  <a:srgbClr val="FF0000"/>
                </a:solidFill>
                <a:latin typeface="標楷體" pitchFamily="65" charset="-120"/>
                <a:ea typeface="標楷體" pitchFamily="65" charset="-120"/>
              </a:rPr>
              <a:t>Ps.</a:t>
            </a:r>
            <a:r>
              <a:rPr lang="zh-TW" altLang="en-US" sz="2400" b="1" dirty="0" smtClean="0">
                <a:solidFill>
                  <a:srgbClr val="FF0000"/>
                </a:solidFill>
                <a:latin typeface="標楷體" pitchFamily="65" charset="-120"/>
                <a:ea typeface="標楷體" pitchFamily="65" charset="-120"/>
              </a:rPr>
              <a:t>修繕工程之驗收證明與經手人不可為同一人，若為行政單位，不可同屬一個二級單位。 </a:t>
            </a:r>
            <a:endParaRPr lang="zh-TW" altLang="en-US" sz="2400" b="1" dirty="0" smtClean="0">
              <a:latin typeface="標楷體" pitchFamily="65" charset="-120"/>
              <a:ea typeface="標楷體" pitchFamily="65" charset="-120"/>
            </a:endParaRPr>
          </a:p>
          <a:p>
            <a:r>
              <a:rPr lang="zh-TW" altLang="en-US" sz="2400" b="1" dirty="0" smtClean="0">
                <a:latin typeface="標楷體" pitchFamily="65" charset="-120"/>
                <a:ea typeface="標楷體" pitchFamily="65" charset="-120"/>
              </a:rPr>
              <a:t>（三）單位主管欄：需求單位主管或各系所主任及院長。 </a:t>
            </a:r>
          </a:p>
          <a:p>
            <a:r>
              <a:rPr lang="zh-TW" altLang="en-US" sz="2400" b="1" dirty="0" smtClean="0">
                <a:latin typeface="標楷體" pitchFamily="65" charset="-120"/>
                <a:ea typeface="標楷體" pitchFamily="65" charset="-120"/>
              </a:rPr>
              <a:t>（四）其他欄位則依欄位名稱單位及人員審核核章。 </a:t>
            </a:r>
            <a:endParaRPr lang="zh-TW" altLang="en-US" sz="2400" b="1"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A表.jpg"/>
          <p:cNvPicPr>
            <a:picLocks noGrp="1" noChangeAspect="1"/>
          </p:cNvPicPr>
          <p:nvPr>
            <p:ph idx="1"/>
          </p:nvPr>
        </p:nvPicPr>
        <p:blipFill>
          <a:blip r:embed="rId2"/>
          <a:stretch>
            <a:fillRect/>
          </a:stretch>
        </p:blipFill>
        <p:spPr>
          <a:xfrm>
            <a:off x="211194" y="1451140"/>
            <a:ext cx="4989180" cy="3881437"/>
          </a:xfrm>
        </p:spPr>
      </p:pic>
      <p:pic>
        <p:nvPicPr>
          <p:cNvPr id="5" name="圖片 4" descr="動支經費申請單.jpg"/>
          <p:cNvPicPr>
            <a:picLocks noChangeAspect="1"/>
          </p:cNvPicPr>
          <p:nvPr/>
        </p:nvPicPr>
        <p:blipFill>
          <a:blip r:embed="rId3"/>
          <a:stretch>
            <a:fillRect/>
          </a:stretch>
        </p:blipFill>
        <p:spPr>
          <a:xfrm>
            <a:off x="4948224" y="0"/>
            <a:ext cx="484956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內容版面配置區 3" descr="授權採購動支經費申請單.jpg"/>
          <p:cNvPicPr>
            <a:picLocks noGrp="1" noChangeAspect="1"/>
          </p:cNvPicPr>
          <p:nvPr>
            <p:ph idx="1"/>
          </p:nvPr>
        </p:nvPicPr>
        <p:blipFill>
          <a:blip r:embed="rId2"/>
          <a:stretch>
            <a:fillRect/>
          </a:stretch>
        </p:blipFill>
        <p:spPr>
          <a:xfrm>
            <a:off x="178599" y="0"/>
            <a:ext cx="4705183" cy="6653822"/>
          </a:xfrm>
        </p:spPr>
      </p:pic>
      <p:pic>
        <p:nvPicPr>
          <p:cNvPr id="5" name="圖片 4" descr="支出憑證粘存單.jpg"/>
          <p:cNvPicPr>
            <a:picLocks noChangeAspect="1"/>
          </p:cNvPicPr>
          <p:nvPr/>
        </p:nvPicPr>
        <p:blipFill>
          <a:blip r:embed="rId3"/>
          <a:stretch>
            <a:fillRect/>
          </a:stretch>
        </p:blipFill>
        <p:spPr>
          <a:xfrm>
            <a:off x="4725317" y="0"/>
            <a:ext cx="4849565" cy="6858000"/>
          </a:xfrm>
          <a:prstGeom prst="rect">
            <a:avLst/>
          </a:prstGeom>
        </p:spPr>
      </p:pic>
    </p:spTree>
  </p:cSld>
  <p:clrMapOvr>
    <a:masterClrMapping/>
  </p:clrMapOvr>
</p:sld>
</file>

<file path=ppt/theme/theme1.xml><?xml version="1.0" encoding="utf-8"?>
<a:theme xmlns:a="http://schemas.openxmlformats.org/drawingml/2006/main" name="多面向">
  <a:themeElements>
    <a:clrScheme name="自訂 2">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C00000"/>
      </a:hlink>
      <a:folHlink>
        <a:srgbClr val="C0000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1201</TotalTime>
  <Words>1944</Words>
  <Application>Microsoft Office PowerPoint</Application>
  <PresentationFormat>寬螢幕</PresentationFormat>
  <Paragraphs>92</Paragraphs>
  <Slides>21</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21</vt:i4>
      </vt:variant>
    </vt:vector>
  </HeadingPairs>
  <TitlesOfParts>
    <vt:vector size="28" baseType="lpstr">
      <vt:lpstr>微軟正黑體</vt:lpstr>
      <vt:lpstr>新細明體</vt:lpstr>
      <vt:lpstr>標楷體</vt:lpstr>
      <vt:lpstr>Arial</vt:lpstr>
      <vt:lpstr>Trebuchet MS</vt:lpstr>
      <vt:lpstr>Wingdings 3</vt:lpstr>
      <vt:lpstr>多面向</vt:lpstr>
      <vt:lpstr>營繕工程業務宣導</vt:lpstr>
      <vt:lpstr>PowerPoint 簡報</vt:lpstr>
      <vt:lpstr>宣導基本事項 </vt:lpstr>
      <vt:lpstr>宣導基本事項 </vt:lpstr>
      <vt:lpstr>宣導基本事項</vt:lpstr>
      <vt:lpstr>營繕(購置)申請單(A表)各欄位負責填寫單位及核章人員如下： </vt:lpstr>
      <vt:lpstr>支出憑證黏存單核章人員欄位如下： </vt:lpstr>
      <vt:lpstr>PowerPoint 簡報</vt:lpstr>
      <vt:lpstr>PowerPoint 簡報</vt:lpstr>
      <vt:lpstr>工程修繕申請案，遭退件之原因 </vt:lpstr>
      <vt:lpstr>維護費以支用修復既有校產公有設施為主，包含修復汰換之部分零件、材料及維修配合之勞務，但不包含下列各項： </vt:lpstr>
      <vt:lpstr>自行評估維修效益，採用最有利之方案執行</vt:lpstr>
      <vt:lpstr>依本校工程維護採購驗收作業流程實施要點第二點規定修繕案件申請及驗收責任劃分重點： </vt:lpstr>
      <vt:lpstr>營繕組人員負責校園土建及水電等設施修繕業務之分區圖 </vt:lpstr>
      <vt:lpstr>營繕組人員負責校園土建及水電等設施修繕業務之分區圖 </vt:lpstr>
      <vt:lpstr>節能減碳宣導事項 </vt:lpstr>
      <vt:lpstr>填報校內網頁修繕系統宣導事項</vt:lpstr>
      <vt:lpstr>PowerPoint 簡報</vt:lpstr>
      <vt:lpstr>填報校內網頁修繕系統宣導事項</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校園小額修繕業務宣導</dc:title>
  <dc:creator>shihky</dc:creator>
  <cp:lastModifiedBy>shihky</cp:lastModifiedBy>
  <cp:revision>143</cp:revision>
  <dcterms:created xsi:type="dcterms:W3CDTF">2014-12-11T02:18:35Z</dcterms:created>
  <dcterms:modified xsi:type="dcterms:W3CDTF">2015-11-13T05:09:26Z</dcterms:modified>
</cp:coreProperties>
</file>